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120"/>
  </p:notesMasterIdLst>
  <p:sldIdLst>
    <p:sldId id="1047" r:id="rId2"/>
    <p:sldId id="256" r:id="rId3"/>
    <p:sldId id="1041" r:id="rId4"/>
    <p:sldId id="1329" r:id="rId5"/>
    <p:sldId id="1343" r:id="rId6"/>
    <p:sldId id="1360" r:id="rId7"/>
    <p:sldId id="1361" r:id="rId8"/>
    <p:sldId id="1378" r:id="rId9"/>
    <p:sldId id="708" r:id="rId10"/>
    <p:sldId id="514" r:id="rId11"/>
    <p:sldId id="482" r:id="rId12"/>
    <p:sldId id="486" r:id="rId13"/>
    <p:sldId id="487" r:id="rId14"/>
    <p:sldId id="483" r:id="rId15"/>
    <p:sldId id="473" r:id="rId16"/>
    <p:sldId id="474" r:id="rId17"/>
    <p:sldId id="477" r:id="rId18"/>
    <p:sldId id="478" r:id="rId19"/>
    <p:sldId id="1312" r:id="rId20"/>
    <p:sldId id="1363" r:id="rId21"/>
    <p:sldId id="1364" r:id="rId22"/>
    <p:sldId id="1365" r:id="rId23"/>
    <p:sldId id="727" r:id="rId24"/>
    <p:sldId id="1366" r:id="rId25"/>
    <p:sldId id="728" r:id="rId26"/>
    <p:sldId id="1376" r:id="rId27"/>
    <p:sldId id="1367" r:id="rId28"/>
    <p:sldId id="1375" r:id="rId29"/>
    <p:sldId id="1369" r:id="rId30"/>
    <p:sldId id="1370" r:id="rId31"/>
    <p:sldId id="1371" r:id="rId32"/>
    <p:sldId id="1372" r:id="rId33"/>
    <p:sldId id="1373" r:id="rId34"/>
    <p:sldId id="1374" r:id="rId35"/>
    <p:sldId id="1362" r:id="rId36"/>
    <p:sldId id="468" r:id="rId37"/>
    <p:sldId id="1347" r:id="rId38"/>
    <p:sldId id="1348" r:id="rId39"/>
    <p:sldId id="1349" r:id="rId40"/>
    <p:sldId id="1350" r:id="rId41"/>
    <p:sldId id="1351" r:id="rId42"/>
    <p:sldId id="1352" r:id="rId43"/>
    <p:sldId id="1353" r:id="rId44"/>
    <p:sldId id="1354" r:id="rId45"/>
    <p:sldId id="1355" r:id="rId46"/>
    <p:sldId id="1356" r:id="rId47"/>
    <p:sldId id="1357" r:id="rId48"/>
    <p:sldId id="1358" r:id="rId49"/>
    <p:sldId id="1359" r:id="rId50"/>
    <p:sldId id="1377" r:id="rId51"/>
    <p:sldId id="1379" r:id="rId52"/>
    <p:sldId id="1380" r:id="rId53"/>
    <p:sldId id="1381" r:id="rId54"/>
    <p:sldId id="1382" r:id="rId55"/>
    <p:sldId id="1383" r:id="rId56"/>
    <p:sldId id="1384" r:id="rId57"/>
    <p:sldId id="1385" r:id="rId58"/>
    <p:sldId id="1386" r:id="rId59"/>
    <p:sldId id="1387" r:id="rId60"/>
    <p:sldId id="1388" r:id="rId61"/>
    <p:sldId id="1389" r:id="rId62"/>
    <p:sldId id="1390" r:id="rId63"/>
    <p:sldId id="1391" r:id="rId64"/>
    <p:sldId id="1392" r:id="rId65"/>
    <p:sldId id="1393" r:id="rId66"/>
    <p:sldId id="1394" r:id="rId67"/>
    <p:sldId id="1395" r:id="rId68"/>
    <p:sldId id="1396" r:id="rId69"/>
    <p:sldId id="1397" r:id="rId70"/>
    <p:sldId id="1398" r:id="rId71"/>
    <p:sldId id="1399" r:id="rId72"/>
    <p:sldId id="1400" r:id="rId73"/>
    <p:sldId id="1401" r:id="rId74"/>
    <p:sldId id="1402" r:id="rId75"/>
    <p:sldId id="1403" r:id="rId76"/>
    <p:sldId id="1404" r:id="rId77"/>
    <p:sldId id="1405" r:id="rId78"/>
    <p:sldId id="488" r:id="rId79"/>
    <p:sldId id="1406" r:id="rId80"/>
    <p:sldId id="1407" r:id="rId81"/>
    <p:sldId id="1408" r:id="rId82"/>
    <p:sldId id="1409" r:id="rId83"/>
    <p:sldId id="1410" r:id="rId84"/>
    <p:sldId id="1411" r:id="rId85"/>
    <p:sldId id="1412" r:id="rId86"/>
    <p:sldId id="1413" r:id="rId87"/>
    <p:sldId id="1414" r:id="rId88"/>
    <p:sldId id="1415" r:id="rId89"/>
    <p:sldId id="1416" r:id="rId90"/>
    <p:sldId id="1417" r:id="rId91"/>
    <p:sldId id="1418" r:id="rId92"/>
    <p:sldId id="1419" r:id="rId93"/>
    <p:sldId id="1420" r:id="rId94"/>
    <p:sldId id="1421" r:id="rId95"/>
    <p:sldId id="1422" r:id="rId96"/>
    <p:sldId id="1423" r:id="rId97"/>
    <p:sldId id="1424" r:id="rId98"/>
    <p:sldId id="1425" r:id="rId99"/>
    <p:sldId id="1426" r:id="rId100"/>
    <p:sldId id="1427" r:id="rId101"/>
    <p:sldId id="1428" r:id="rId102"/>
    <p:sldId id="1429" r:id="rId103"/>
    <p:sldId id="1430" r:id="rId104"/>
    <p:sldId id="1431" r:id="rId105"/>
    <p:sldId id="1432" r:id="rId106"/>
    <p:sldId id="1434" r:id="rId107"/>
    <p:sldId id="1435" r:id="rId108"/>
    <p:sldId id="1436" r:id="rId109"/>
    <p:sldId id="1437" r:id="rId110"/>
    <p:sldId id="1439" r:id="rId111"/>
    <p:sldId id="1440" r:id="rId112"/>
    <p:sldId id="480" r:id="rId113"/>
    <p:sldId id="713" r:id="rId114"/>
    <p:sldId id="1307" r:id="rId115"/>
    <p:sldId id="1308" r:id="rId116"/>
    <p:sldId id="1441" r:id="rId117"/>
    <p:sldId id="502" r:id="rId118"/>
    <p:sldId id="503" r:id="rId1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82086" autoAdjust="0"/>
  </p:normalViewPr>
  <p:slideViewPr>
    <p:cSldViewPr>
      <p:cViewPr varScale="1">
        <p:scale>
          <a:sx n="88" d="100"/>
          <a:sy n="88" d="100"/>
        </p:scale>
        <p:origin x="102" y="27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en-US" sz="2400" b="0" i="0" dirty="0"/>
            <a:t>All damage optimization methods are regularization.</a:t>
          </a:r>
          <a:endParaRPr lang="zh-CN" altLang="en-US" sz="2400" dirty="0"/>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en-US" altLang="zh-CN" sz="2000" dirty="0"/>
            <a:t>Add optimization constraints</a:t>
          </a:r>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en-US" altLang="zh-CN" sz="2000" dirty="0"/>
            <a:t>Interfere optimization process</a:t>
          </a:r>
          <a:endParaRPr lang="zh-CN" altLang="en-US" sz="2000" dirty="0"/>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47026">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X="112704"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778370"/>
          <a:ext cx="1735765" cy="602497"/>
        </a:xfrm>
        <a:custGeom>
          <a:avLst/>
          <a:gdLst/>
          <a:ahLst/>
          <a:cxnLst/>
          <a:rect l="0" t="0" r="0" b="0"/>
          <a:pathLst>
            <a:path>
              <a:moveTo>
                <a:pt x="0" y="0"/>
              </a:moveTo>
              <a:lnTo>
                <a:pt x="0" y="301248"/>
              </a:lnTo>
              <a:lnTo>
                <a:pt x="1735765" y="301248"/>
              </a:lnTo>
              <a:lnTo>
                <a:pt x="1735765" y="602497"/>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434793" y="778370"/>
          <a:ext cx="1918006" cy="602497"/>
        </a:xfrm>
        <a:custGeom>
          <a:avLst/>
          <a:gdLst/>
          <a:ahLst/>
          <a:cxnLst/>
          <a:rect l="0" t="0" r="0" b="0"/>
          <a:pathLst>
            <a:path>
              <a:moveTo>
                <a:pt x="1918006" y="0"/>
              </a:moveTo>
              <a:lnTo>
                <a:pt x="1918006" y="301248"/>
              </a:lnTo>
              <a:lnTo>
                <a:pt x="0" y="301248"/>
              </a:lnTo>
              <a:lnTo>
                <a:pt x="0" y="602497"/>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190193" y="103774"/>
          <a:ext cx="4325212" cy="67459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All damage optimization methods are regularization.</a:t>
          </a:r>
          <a:endParaRPr lang="zh-CN" altLang="en-US" sz="2400" kern="1200" dirty="0"/>
        </a:p>
      </dsp:txBody>
      <dsp:txXfrm>
        <a:off x="1190193" y="103774"/>
        <a:ext cx="4325212" cy="674596"/>
      </dsp:txXfrm>
    </dsp:sp>
    <dsp:sp modelId="{D2B477F3-791F-46FC-A50D-FA3601860E25}">
      <dsp:nvSpPr>
        <dsp:cNvPr id="0" name=""/>
        <dsp:cNvSpPr/>
      </dsp:nvSpPr>
      <dsp:spPr>
        <a:xfrm>
          <a:off x="276" y="1380867"/>
          <a:ext cx="2869034" cy="4965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Add optimization constraints</a:t>
          </a:r>
        </a:p>
      </dsp:txBody>
      <dsp:txXfrm>
        <a:off x="276" y="1380867"/>
        <a:ext cx="2869034" cy="496558"/>
      </dsp:txXfrm>
    </dsp:sp>
    <dsp:sp modelId="{7509D6B6-898D-4FC7-8441-00720BF18D07}">
      <dsp:nvSpPr>
        <dsp:cNvPr id="0" name=""/>
        <dsp:cNvSpPr/>
      </dsp:nvSpPr>
      <dsp:spPr>
        <a:xfrm>
          <a:off x="3471807" y="1380867"/>
          <a:ext cx="3233516" cy="484135"/>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Interfere optimization process</a:t>
          </a:r>
          <a:endParaRPr lang="zh-CN" altLang="en-US" sz="2000" kern="1200" dirty="0"/>
        </a:p>
      </dsp:txBody>
      <dsp:txXfrm>
        <a:off x="3471807" y="1380867"/>
        <a:ext cx="3233516" cy="48413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0-03-07T16:12:10.577"/>
    </inkml:context>
    <inkml:brush xml:id="br0">
      <inkml:brushProperty name="width" value="0.05292" units="cm"/>
      <inkml:brushProperty name="height" value="0.05292" units="cm"/>
      <inkml:brushProperty name="color" value="#FF0000"/>
    </inkml:brush>
  </inkml:definitions>
  <inkml:trace contextRef="#ctx0" brushRef="#br0">11004 3924 0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1/2/2026</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3905869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endParaRPr lang="en-US" altLang="zh-CN" dirty="0"/>
          </a:p>
          <a:p>
            <a:r>
              <a:rPr lang="zh-CN" altLang="en-US" dirty="0"/>
              <a:t>过拟合：经验风险很低，但是期望风险高。</a:t>
            </a:r>
            <a:endParaRPr lang="en-US" altLang="zh-CN" dirty="0"/>
          </a:p>
          <a:p>
            <a:r>
              <a:rPr lang="zh-CN" altLang="en-US" dirty="0"/>
              <a:t>我们希望经验风险和泛化误差都低。</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16</a:t>
            </a:fld>
            <a:endParaRPr lang="en-US" altLang="zh-CN"/>
          </a:p>
        </p:txBody>
      </p:sp>
    </p:spTree>
    <p:extLst>
      <p:ext uri="{BB962C8B-B14F-4D97-AF65-F5344CB8AC3E}">
        <p14:creationId xmlns:p14="http://schemas.microsoft.com/office/powerpoint/2010/main" val="86077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2145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33293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234499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229935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B758-155D-3A89-F1E1-AC9A116C47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896942-7153-8A5D-F951-7C2059BEBA7D}"/>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9C489A2-37C4-CFDE-BAC6-E74999F9EC33}"/>
                  </a:ext>
                </a:extLst>
              </p:cNvPr>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a:extLst>
              <a:ext uri="{FF2B5EF4-FFF2-40B4-BE49-F238E27FC236}">
                <a16:creationId xmlns:a16="http://schemas.microsoft.com/office/drawing/2014/main" id="{D1BD4975-0AA3-79A2-40FC-3768A741C822}"/>
              </a:ext>
            </a:extLst>
          </p:cNvPr>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29121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当多项式阶数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sz="1200" b="0" i="0" kern="1200" dirty="0">
                    <a:solidFill>
                      <a:schemeClr val="tx1"/>
                    </a:solidFill>
                    <a:effectLst/>
                    <a:latin typeface="+mn-lt"/>
                    <a:ea typeface="+mn-ea"/>
                    <a:cs typeface="+mn-cs"/>
                  </a:rPr>
                  <a:t> 提升时，最小二乘会倾向于用非常大的权重去“穿过”训练点，导致你在图中看到的高频振荡与巨大的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𝑤</m:t>
                        </m:r>
                      </m:e>
                      <m:sub>
                        <m:r>
                          <a:rPr lang="ar-AE" altLang="zh-CN" sz="1200" i="1" kern="1200">
                            <a:solidFill>
                              <a:schemeClr val="tx1"/>
                            </a:solidFill>
                            <a:latin typeface="Cambria Math" panose="02040503050406030204" pitchFamily="18" charset="0"/>
                            <a:ea typeface="+mn-ea"/>
                            <a:cs typeface="+mn-cs"/>
                          </a:rPr>
                          <m:t>𝑗</m:t>
                        </m:r>
                      </m:sub>
                    </m:sSub>
                  </m:oMath>
                </a14:m>
                <a:r>
                  <a:rPr lang="ar-AE"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值。</a:t>
                </a:r>
                <a:endParaRPr kumimoji="1"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当多项式阶数 </a:t>
                </a:r>
                <a:r>
                  <a:rPr lang="zh-CN" altLang="en-US" sz="1200" i="0" kern="1200">
                    <a:solidFill>
                      <a:schemeClr val="tx1"/>
                    </a:solidFill>
                    <a:latin typeface="+mn-lt"/>
                    <a:ea typeface="+mn-ea"/>
                    <a:cs typeface="+mn-cs"/>
                  </a:rPr>
                  <a:t>𝑀</a:t>
                </a:r>
                <a:r>
                  <a:rPr lang="zh-CN" altLang="en-US" sz="1200" b="0" i="0" kern="1200" dirty="0">
                    <a:solidFill>
                      <a:schemeClr val="tx1"/>
                    </a:solidFill>
                    <a:effectLst/>
                    <a:latin typeface="+mn-lt"/>
                    <a:ea typeface="+mn-ea"/>
                    <a:cs typeface="+mn-cs"/>
                  </a:rPr>
                  <a:t> 提升时，最小二乘会倾向于用非常大的权重去“穿过”训练点，导致你在图中看到的高频振荡与巨大的 </a:t>
                </a:r>
                <a:r>
                  <a:rPr lang="ar-AE" altLang="zh-CN" sz="1200" i="0" kern="1200">
                    <a:solidFill>
                      <a:schemeClr val="tx1"/>
                    </a:solidFill>
                    <a:latin typeface="+mn-lt"/>
                    <a:ea typeface="+mn-ea"/>
                    <a:cs typeface="+mn-cs"/>
                  </a:rPr>
                  <a:t>𝑤_𝑗</a:t>
                </a:r>
                <a:r>
                  <a:rPr lang="ar-AE"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值。</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1936671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743754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年图灵测试：“一个人在不接触对方的情况下，通过一种特殊的方式，和对方进行一系列的问答。如果在相当长时间内，他无法根据这些问题判断对方是人还是计算机，那么就可以认为这个计算机是智能的”。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0731-C4DE-1B52-8708-11BB5F0439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8A2822-9803-6DE5-0E56-F43526FD848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1AFC677-550D-38F0-5B12-C2C3684B648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435C30-A56B-4F56-7C9D-8BC2CD67EA1F}"/>
              </a:ext>
            </a:extLst>
          </p:cNvPr>
          <p:cNvSpPr>
            <a:spLocks noGrp="1"/>
          </p:cNvSpPr>
          <p:nvPr>
            <p:ph type="sldNum" sz="quarter" idx="10"/>
          </p:nvPr>
        </p:nvSpPr>
        <p:spPr/>
        <p:txBody>
          <a:bodyPr/>
          <a:lstStyle/>
          <a:p>
            <a:pPr>
              <a:defRPr/>
            </a:pPr>
            <a:fld id="{B4C119E0-CEE4-4FF8-83B2-DC856A2C17CC}" type="slidenum">
              <a:rPr lang="en-US" altLang="zh-CN" smtClean="0"/>
              <a:pPr>
                <a:defRPr/>
              </a:pPr>
              <a:t>50</a:t>
            </a:fld>
            <a:endParaRPr lang="en-US" altLang="zh-CN"/>
          </a:p>
        </p:txBody>
      </p:sp>
    </p:spTree>
    <p:extLst>
      <p:ext uri="{BB962C8B-B14F-4D97-AF65-F5344CB8AC3E}">
        <p14:creationId xmlns:p14="http://schemas.microsoft.com/office/powerpoint/2010/main" val="1081677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352419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平滑操作：</a:t>
                </a:r>
                <a:endParaRPr kumimoji="1" lang="en-US" altLang="zh-CN" dirty="0"/>
              </a:p>
              <a:p>
                <a:r>
                  <a:rPr kumimoji="1" lang="zh-CN" altLang="en-US" dirty="0"/>
                  <a:t>可能出现所要估计的概率为</a:t>
                </a:r>
                <a:r>
                  <a:rPr kumimoji="1" lang="en-US" altLang="zh-CN" dirty="0"/>
                  <a:t>0</a:t>
                </a:r>
                <a:r>
                  <a:rPr kumimoji="1" lang="zh-CN" altLang="en-US" dirty="0"/>
                  <a:t>的情况。这时会影响到后验概率的计算结果，使分类产生偏差。</a:t>
                </a:r>
                <a:endParaRPr kumimoji="1" lang="en-US" altLang="zh-CN" dirty="0"/>
              </a:p>
              <a:p>
                <a:r>
                  <a:rPr kumimoji="1" lang="en-US" altLang="zh-CN" dirty="0"/>
                  <a:t>\lambda&gt;=0, \lambda=0</a:t>
                </a:r>
                <a:r>
                  <a:rPr kumimoji="1" lang="zh-CN" altLang="en-US" dirty="0"/>
                  <a:t>时就是极大似然估计，</a:t>
                </a:r>
                <a:r>
                  <a:rPr kumimoji="1" lang="en-US" altLang="zh-CN" dirty="0"/>
                  <a:t>\lambda=1</a:t>
                </a:r>
                <a:r>
                  <a:rPr kumimoji="1" lang="zh-CN" altLang="en-US" dirty="0"/>
                  <a:t>称为</a:t>
                </a:r>
                <a:r>
                  <a:rPr kumimoji="1" lang="en-US" altLang="zh-CN" dirty="0"/>
                  <a:t>Laplacian smoothing.</a:t>
                </a:r>
              </a:p>
              <a:p>
                <a:r>
                  <a:rPr kumimoji="1" lang="en-US" altLang="zh-CN" dirty="0" err="1"/>
                  <a:t>S_i</a:t>
                </a:r>
                <a:r>
                  <a:rPr kumimoji="1" lang="zh-CN" altLang="en-US" dirty="0"/>
                  <a:t>：属性</a:t>
                </a:r>
                <a:r>
                  <a:rPr kumimoji="1" lang="en-US" altLang="zh-CN" dirty="0" err="1"/>
                  <a:t>A_i</a:t>
                </a:r>
                <a:r>
                  <a:rPr kumimoji="1" lang="zh-CN" altLang="en-US" dirty="0"/>
                  <a:t>可能取值的数量；</a:t>
                </a:r>
                <a:r>
                  <a:rPr kumimoji="1" lang="en-US" altLang="zh-CN" dirty="0"/>
                  <a:t>K</a:t>
                </a:r>
                <a:r>
                  <a:rPr kumimoji="1" lang="zh-CN" altLang="en-US" dirty="0"/>
                  <a:t>为</a:t>
                </a:r>
                <a:r>
                  <a:rPr kumimoji="1" lang="en-US" altLang="zh-CN" dirty="0"/>
                  <a:t>Label</a:t>
                </a:r>
                <a:r>
                  <a:rPr kumimoji="1" lang="zh-CN" altLang="en-US" dirty="0"/>
                  <a:t>可能取值的数量。</a:t>
                </a:r>
                <a:endParaRPr kumimoji="1" lang="en-US" altLang="zh-CN" dirty="0"/>
              </a:p>
              <a:p>
                <a14:m>
                  <m:oMath xmlns:m="http://schemas.openxmlformats.org/officeDocument/2006/math">
                    <m:r>
                      <a:rPr lang="en-US" altLang="zh-CN" sz="1200" b="0" i="1" smtClean="0">
                        <a:solidFill>
                          <a:srgbClr val="FFFF00"/>
                        </a:solidFill>
                        <a:latin typeface="Cambria Math" panose="02040503050406030204" pitchFamily="18" charset="0"/>
                      </a:rPr>
                      <m:t>∑</m:t>
                    </m:r>
                    <m:func>
                      <m:funcPr>
                        <m:ctrlPr>
                          <a:rPr lang="zh-CN" altLang="en-US" sz="1200" i="1" smtClean="0">
                            <a:solidFill>
                              <a:srgbClr val="FFFF00"/>
                            </a:solidFill>
                            <a:latin typeface="Cambria Math" panose="02040503050406030204" pitchFamily="18" charset="0"/>
                          </a:rPr>
                        </m:ctrlPr>
                      </m:funcPr>
                      <m:fName>
                        <m:r>
                          <m:rPr>
                            <m:sty m:val="p"/>
                          </m:rPr>
                          <a:rPr lang="zh-CN" altLang="en-US" sz="1200" i="0">
                            <a:solidFill>
                              <a:srgbClr val="FFFF00"/>
                            </a:solidFill>
                            <a:latin typeface="Cambria Math" panose="02040503050406030204" pitchFamily="18" charset="0"/>
                          </a:rPr>
                          <m:t>Pr</m:t>
                        </m:r>
                      </m:fName>
                      <m:e>
                        <m:r>
                          <a:rPr lang="zh-CN" altLang="en-US" sz="1200" i="1">
                            <a:solidFill>
                              <a:srgbClr val="FFFF00"/>
                            </a:solidFill>
                            <a:latin typeface="Cambria Math" panose="02040503050406030204" pitchFamily="18" charset="0"/>
                          </a:rPr>
                          <m:t>(</m:t>
                        </m:r>
                      </m:e>
                    </m:func>
                    <m:sSub>
                      <m:sSubPr>
                        <m:ctrlPr>
                          <a:rPr lang="zh-CN" altLang="en-US" sz="1200" i="1">
                            <a:solidFill>
                              <a:srgbClr val="FFFF00"/>
                            </a:solidFill>
                            <a:latin typeface="Cambria Math" panose="02040503050406030204" pitchFamily="18" charset="0"/>
                          </a:rPr>
                        </m:ctrlPr>
                      </m:sSubPr>
                      <m:e>
                        <m:r>
                          <a:rPr lang="zh-CN" altLang="en-US" sz="1200" i="1">
                            <a:solidFill>
                              <a:srgbClr val="FFFF00"/>
                            </a:solidFill>
                            <a:latin typeface="Cambria Math" panose="02040503050406030204" pitchFamily="18" charset="0"/>
                          </a:rPr>
                          <m:t>𝐴</m:t>
                        </m:r>
                      </m:e>
                      <m:sub>
                        <m:r>
                          <a:rPr lang="zh-CN" altLang="en-US" sz="1200" i="1">
                            <a:solidFill>
                              <a:srgbClr val="FFFF00"/>
                            </a:solidFill>
                            <a:latin typeface="Cambria Math" panose="02040503050406030204" pitchFamily="18" charset="0"/>
                          </a:rPr>
                          <m:t>𝑖</m:t>
                        </m:r>
                      </m:sub>
                    </m:sSub>
                    <m:r>
                      <a:rPr lang="zh-CN" altLang="en-US" sz="1200" i="1">
                        <a:solidFill>
                          <a:srgbClr val="FFFF00"/>
                        </a:solidFill>
                        <a:latin typeface="Cambria Math" panose="02040503050406030204" pitchFamily="18" charset="0"/>
                      </a:rPr>
                      <m:t>=</m:t>
                    </m:r>
                    <m:sSub>
                      <m:sSubPr>
                        <m:ctrlPr>
                          <a:rPr lang="zh-CN" altLang="en-US" sz="1200" i="1">
                            <a:solidFill>
                              <a:srgbClr val="FFFF00"/>
                            </a:solidFill>
                            <a:latin typeface="Cambria Math" panose="02040503050406030204" pitchFamily="18" charset="0"/>
                          </a:rPr>
                        </m:ctrlPr>
                      </m:sSubPr>
                      <m:e>
                        <m:r>
                          <a:rPr lang="zh-CN" altLang="en-US" sz="1200" i="1">
                            <a:solidFill>
                              <a:srgbClr val="FFFF00"/>
                            </a:solidFill>
                            <a:latin typeface="Cambria Math" panose="02040503050406030204" pitchFamily="18" charset="0"/>
                          </a:rPr>
                          <m:t>𝑎</m:t>
                        </m:r>
                      </m:e>
                      <m:sub>
                        <m:r>
                          <a:rPr lang="zh-CN" altLang="en-US" sz="1200" i="1">
                            <a:solidFill>
                              <a:srgbClr val="FFFF00"/>
                            </a:solidFill>
                            <a:latin typeface="Cambria Math" panose="02040503050406030204" pitchFamily="18" charset="0"/>
                          </a:rPr>
                          <m:t>𝑖</m:t>
                        </m:r>
                      </m:sub>
                    </m:sSub>
                    <m:d>
                      <m:dPr>
                        <m:begChr m:val="|"/>
                        <m:ctrlPr>
                          <a:rPr lang="zh-CN" altLang="en-US" sz="1200" i="1">
                            <a:solidFill>
                              <a:srgbClr val="FFFF00"/>
                            </a:solidFill>
                            <a:latin typeface="Cambria Math" panose="02040503050406030204" pitchFamily="18" charset="0"/>
                          </a:rPr>
                        </m:ctrlPr>
                      </m:dPr>
                      <m:e>
                        <m:r>
                          <a:rPr lang="zh-CN" altLang="en-US" sz="1200" i="1">
                            <a:solidFill>
                              <a:srgbClr val="FFFF00"/>
                            </a:solidFill>
                            <a:latin typeface="Cambria Math" panose="02040503050406030204" pitchFamily="18" charset="0"/>
                          </a:rPr>
                          <m:t>𝐶</m:t>
                        </m:r>
                        <m:r>
                          <a:rPr lang="zh-CN" altLang="en-US" sz="1200" i="1">
                            <a:solidFill>
                              <a:srgbClr val="FFFF00"/>
                            </a:solidFill>
                            <a:latin typeface="Cambria Math" panose="02040503050406030204" pitchFamily="18" charset="0"/>
                          </a:rPr>
                          <m:t>=</m:t>
                        </m:r>
                        <m:sSub>
                          <m:sSubPr>
                            <m:ctrlPr>
                              <a:rPr lang="zh-CN" altLang="en-US" sz="1200" i="1">
                                <a:solidFill>
                                  <a:srgbClr val="FFFF00"/>
                                </a:solidFill>
                                <a:latin typeface="Cambria Math" panose="02040503050406030204" pitchFamily="18" charset="0"/>
                              </a:rPr>
                            </m:ctrlPr>
                          </m:sSubPr>
                          <m:e>
                            <m:r>
                              <a:rPr lang="zh-CN" altLang="en-US" sz="1200" i="1">
                                <a:solidFill>
                                  <a:srgbClr val="FFFF00"/>
                                </a:solidFill>
                                <a:latin typeface="Cambria Math" panose="02040503050406030204" pitchFamily="18" charset="0"/>
                              </a:rPr>
                              <m:t>𝑐</m:t>
                            </m:r>
                          </m:e>
                          <m:sub>
                            <m:r>
                              <a:rPr lang="zh-CN" altLang="en-US" sz="1200" i="1">
                                <a:solidFill>
                                  <a:srgbClr val="FFFF00"/>
                                </a:solidFill>
                                <a:latin typeface="Cambria Math" panose="02040503050406030204" pitchFamily="18" charset="0"/>
                              </a:rPr>
                              <m:t>𝑗</m:t>
                            </m:r>
                          </m:sub>
                        </m:sSub>
                      </m:e>
                    </m:d>
                    <m:r>
                      <a:rPr lang="en-US" altLang="zh-CN" sz="1200" b="0" i="1" smtClean="0">
                        <a:solidFill>
                          <a:srgbClr val="FFFF00"/>
                        </a:solidFill>
                        <a:latin typeface="Cambria Math" panose="02040503050406030204" pitchFamily="18" charset="0"/>
                      </a:rPr>
                      <m:t>=1</m:t>
                    </m:r>
                  </m:oMath>
                </a14:m>
                <a:r>
                  <a:rPr kumimoji="1" lang="zh-CN" altLang="en-US" dirty="0"/>
                  <a:t> </a:t>
                </a:r>
                <a:endParaRPr kumimoji="1"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平滑操作：</a:t>
                </a:r>
                <a:endParaRPr kumimoji="1" lang="en-US" altLang="zh-CN" dirty="0"/>
              </a:p>
              <a:p>
                <a:r>
                  <a:rPr kumimoji="1" lang="zh-CN" altLang="en-US" dirty="0"/>
                  <a:t>可能出现所要估计的概率为</a:t>
                </a:r>
                <a:r>
                  <a:rPr kumimoji="1" lang="en-US" altLang="zh-CN" dirty="0"/>
                  <a:t>0</a:t>
                </a:r>
                <a:r>
                  <a:rPr kumimoji="1" lang="zh-CN" altLang="en-US" dirty="0"/>
                  <a:t>的情况。这时会影响到后验概率的计算结果，使分类产生偏差。</a:t>
                </a:r>
                <a:endParaRPr kumimoji="1" lang="en-US" altLang="zh-CN" dirty="0"/>
              </a:p>
              <a:p>
                <a:r>
                  <a:rPr kumimoji="1" lang="en-US" altLang="zh-CN" dirty="0"/>
                  <a:t>\lambda&gt;=0, \lambda=0</a:t>
                </a:r>
                <a:r>
                  <a:rPr kumimoji="1" lang="zh-CN" altLang="en-US" dirty="0"/>
                  <a:t>时就是极大似然估计，</a:t>
                </a:r>
                <a:r>
                  <a:rPr kumimoji="1" lang="en-US" altLang="zh-CN" dirty="0"/>
                  <a:t>\lambda=1</a:t>
                </a:r>
                <a:r>
                  <a:rPr kumimoji="1" lang="zh-CN" altLang="en-US" dirty="0"/>
                  <a:t>称为</a:t>
                </a:r>
                <a:r>
                  <a:rPr kumimoji="1" lang="en-US" altLang="zh-CN" dirty="0"/>
                  <a:t>Laplacian smoothing.</a:t>
                </a:r>
              </a:p>
              <a:p>
                <a:r>
                  <a:rPr kumimoji="1" lang="en-US" altLang="zh-CN" dirty="0" err="1"/>
                  <a:t>S_i</a:t>
                </a:r>
                <a:r>
                  <a:rPr kumimoji="1" lang="zh-CN" altLang="en-US" dirty="0"/>
                  <a:t>：属性</a:t>
                </a:r>
                <a:r>
                  <a:rPr kumimoji="1" lang="en-US" altLang="zh-CN" dirty="0" err="1"/>
                  <a:t>A_i</a:t>
                </a:r>
                <a:r>
                  <a:rPr kumimoji="1" lang="zh-CN" altLang="en-US" dirty="0"/>
                  <a:t>可能取值的数量；</a:t>
                </a:r>
                <a:r>
                  <a:rPr kumimoji="1" lang="en-US" altLang="zh-CN" dirty="0"/>
                  <a:t>K</a:t>
                </a:r>
                <a:r>
                  <a:rPr kumimoji="1" lang="zh-CN" altLang="en-US" dirty="0"/>
                  <a:t>为</a:t>
                </a:r>
                <a:r>
                  <a:rPr kumimoji="1" lang="en-US" altLang="zh-CN" dirty="0"/>
                  <a:t>Label</a:t>
                </a:r>
                <a:r>
                  <a:rPr kumimoji="1" lang="zh-CN" altLang="en-US" dirty="0"/>
                  <a:t>可能取值的数量。</a:t>
                </a:r>
                <a:endParaRPr kumimoji="1" lang="en-US" altLang="zh-CN" dirty="0"/>
              </a:p>
              <a:p>
                <a:r>
                  <a:rPr lang="en-US" altLang="zh-CN" sz="1200" b="0" i="0">
                    <a:solidFill>
                      <a:srgbClr val="FFFF00"/>
                    </a:solidFill>
                    <a:latin typeface="Cambria Math" panose="02040503050406030204" pitchFamily="18" charset="0"/>
                  </a:rPr>
                  <a:t>∑</a:t>
                </a:r>
                <a:r>
                  <a:rPr lang="zh-CN" altLang="en-US" sz="1200" i="0">
                    <a:solidFill>
                      <a:srgbClr val="FFFF00"/>
                    </a:solidFill>
                    <a:latin typeface="Cambria Math" panose="02040503050406030204" pitchFamily="18" charset="0"/>
                  </a:rPr>
                  <a:t>Pr⁡( 𝐴_𝑖=𝑎_𝑖 |𝐶=𝑐_𝑗 )</a:t>
                </a:r>
                <a:r>
                  <a:rPr lang="en-US" altLang="zh-CN" sz="1200" b="0" i="0">
                    <a:solidFill>
                      <a:srgbClr val="FFFF00"/>
                    </a:solidFill>
                    <a:latin typeface="Cambria Math" panose="02040503050406030204" pitchFamily="18" charset="0"/>
                  </a:rPr>
                  <a:t>=1</a:t>
                </a:r>
                <a:r>
                  <a:rPr kumimoji="1" lang="zh-CN" altLang="en-US" dirty="0"/>
                  <a:t> </a:t>
                </a:r>
                <a:endParaRPr kumimoji="1" lang="en-US" altLang="zh-CN" dirty="0"/>
              </a:p>
            </p:txBody>
          </p:sp>
        </mc:Fallback>
      </mc:AlternateContent>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59</a:t>
            </a:fld>
            <a:endParaRPr lang="en-US" altLang="zh-CN"/>
          </a:p>
        </p:txBody>
      </p:sp>
    </p:spTree>
    <p:extLst>
      <p:ext uri="{BB962C8B-B14F-4D97-AF65-F5344CB8AC3E}">
        <p14:creationId xmlns:p14="http://schemas.microsoft.com/office/powerpoint/2010/main" val="359673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9461-CBE3-FDEC-CC27-91311A44FF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ECC2FF-DE0F-7655-114C-9601A955319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B0B9489-64F6-A300-85ED-706D6207F6A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D76F549-A107-44D8-B363-FB8E2C006865}"/>
              </a:ext>
            </a:extLst>
          </p:cNvPr>
          <p:cNvSpPr>
            <a:spLocks noGrp="1"/>
          </p:cNvSpPr>
          <p:nvPr>
            <p:ph type="sldNum" sz="quarter" idx="10"/>
          </p:nvPr>
        </p:nvSpPr>
        <p:spPr/>
        <p:txBody>
          <a:bodyPr/>
          <a:lstStyle/>
          <a:p>
            <a:pPr>
              <a:defRPr/>
            </a:pPr>
            <a:fld id="{B4C119E0-CEE4-4FF8-83B2-DC856A2C17CC}" type="slidenum">
              <a:rPr lang="en-US" altLang="zh-CN" smtClean="0"/>
              <a:pPr>
                <a:defRPr/>
              </a:pPr>
              <a:t>71</a:t>
            </a:fld>
            <a:endParaRPr lang="en-US" altLang="zh-CN"/>
          </a:p>
        </p:txBody>
      </p:sp>
    </p:spTree>
    <p:extLst>
      <p:ext uri="{BB962C8B-B14F-4D97-AF65-F5344CB8AC3E}">
        <p14:creationId xmlns:p14="http://schemas.microsoft.com/office/powerpoint/2010/main" val="162103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TP+FP+TN+FN</a:t>
            </a:r>
            <a:r>
              <a:rPr kumimoji="1" lang="zh-CN" altLang="en-US" dirty="0"/>
              <a:t> </a:t>
            </a:r>
            <a:r>
              <a:rPr kumimoji="1" lang="en-US" altLang="zh-CN" dirty="0"/>
              <a:t>=</a:t>
            </a:r>
            <a:r>
              <a:rPr kumimoji="1" lang="zh-CN" altLang="en-US" dirty="0"/>
              <a:t> 样本总数</a:t>
            </a:r>
            <a:endParaRPr kumimoji="1" lang="en-US" altLang="zh-CN" dirty="0"/>
          </a:p>
          <a:p>
            <a:r>
              <a:rPr kumimoji="1" lang="en-US" altLang="zh-CN" dirty="0"/>
              <a:t>Confusion Matrix</a:t>
            </a:r>
          </a:p>
          <a:p>
            <a:r>
              <a:rPr kumimoji="1" lang="en-US" altLang="zh-CN" dirty="0"/>
              <a:t>re</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80</a:t>
            </a:fld>
            <a:endParaRPr lang="en-US" altLang="zh-CN"/>
          </a:p>
        </p:txBody>
      </p:sp>
    </p:spTree>
    <p:extLst>
      <p:ext uri="{BB962C8B-B14F-4D97-AF65-F5344CB8AC3E}">
        <p14:creationId xmlns:p14="http://schemas.microsoft.com/office/powerpoint/2010/main" val="2649119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kumimoji="1" lang="zh-CN" altLang="en-US" sz="1200" dirty="0"/>
              <a:t>根据学习器的预测结果进行排序，排在越前面认为越有可能是正例子。</a:t>
            </a:r>
            <a:endParaRPr kumimoji="1" lang="en-US" altLang="zh-CN" sz="1200" dirty="0"/>
          </a:p>
          <a:p>
            <a:pPr marL="342900" indent="-342900">
              <a:buAutoNum type="arabicPeriod"/>
            </a:pPr>
            <a:r>
              <a:rPr kumimoji="1" lang="zh-CN" altLang="en-US" sz="1200" dirty="0"/>
              <a:t>按此顺序逐个把样本作为正例进行预测，则可达到一组查准率与查全</a:t>
            </a:r>
            <a:endParaRPr kumimoji="1" lang="en-US" altLang="zh-CN" sz="1200"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83</a:t>
            </a:fld>
            <a:endParaRPr lang="en-US" altLang="zh-CN"/>
          </a:p>
        </p:txBody>
      </p:sp>
    </p:spTree>
    <p:extLst>
      <p:ext uri="{BB962C8B-B14F-4D97-AF65-F5344CB8AC3E}">
        <p14:creationId xmlns:p14="http://schemas.microsoft.com/office/powerpoint/2010/main" val="388491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r>
              <a:rPr lang="zh-CN" altLang="en-US" dirty="0"/>
              <a:t>如果更重视</a:t>
            </a:r>
            <a:r>
              <a:rPr lang="en-US" altLang="zh-CN" dirty="0"/>
              <a:t>P</a:t>
            </a:r>
            <a:r>
              <a:rPr lang="zh-CN" altLang="en-US" dirty="0"/>
              <a:t>，则靠前的位置进行截断，如商品推荐。</a:t>
            </a:r>
            <a:endParaRPr lang="en-US" altLang="zh-CN" dirty="0"/>
          </a:p>
          <a:p>
            <a:pPr algn="just"/>
            <a:r>
              <a:rPr lang="zh-CN" altLang="en-US" dirty="0"/>
              <a:t>如过更重视</a:t>
            </a:r>
            <a:r>
              <a:rPr lang="en-US" altLang="zh-CN" dirty="0"/>
              <a:t>R</a:t>
            </a:r>
            <a:r>
              <a:rPr lang="zh-CN" altLang="en-US" dirty="0"/>
              <a:t>，则靠后的位置进行截断，如逃犯检索。</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85</a:t>
            </a:fld>
            <a:endParaRPr lang="en-US" altLang="zh-CN"/>
          </a:p>
        </p:txBody>
      </p:sp>
    </p:spTree>
    <p:extLst>
      <p:ext uri="{BB962C8B-B14F-4D97-AF65-F5344CB8AC3E}">
        <p14:creationId xmlns:p14="http://schemas.microsoft.com/office/powerpoint/2010/main" val="326884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 altLang="zh-CN" dirty="0"/>
              <a:t>Specificity</a:t>
            </a:r>
            <a:r>
              <a:rPr kumimoji="1" lang="zh-CN" altLang="en-US" dirty="0"/>
              <a:t>：特异性</a:t>
            </a:r>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87</a:t>
            </a:fld>
            <a:endParaRPr lang="en-US" altLang="zh-CN"/>
          </a:p>
        </p:txBody>
      </p:sp>
    </p:spTree>
    <p:extLst>
      <p:ext uri="{BB962C8B-B14F-4D97-AF65-F5344CB8AC3E}">
        <p14:creationId xmlns:p14="http://schemas.microsoft.com/office/powerpoint/2010/main" val="3935712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我们根据学习器的预测结果对样例进行排序</a:t>
            </a:r>
            <a:r>
              <a:rPr kumimoji="1" lang="en-US" altLang="zh-CN" dirty="0"/>
              <a:t>,</a:t>
            </a:r>
            <a:r>
              <a:rPr kumimoji="1" lang="zh-CN" altLang="en-US" dirty="0"/>
              <a:t>按此顺序逐个把样本作为正例进行预测，每次计算出两个重要量的值</a:t>
            </a:r>
            <a:r>
              <a:rPr kumimoji="1" lang="en-US" altLang="zh-CN" dirty="0"/>
              <a:t>,</a:t>
            </a:r>
            <a:r>
              <a:rPr kumimoji="1" lang="zh-CN" altLang="en-US" dirty="0"/>
              <a:t>分别以它们为横、纵坐标作图，就得到了“</a:t>
            </a:r>
            <a:r>
              <a:rPr kumimoji="1" lang="en-US" altLang="zh-CN" dirty="0"/>
              <a:t>ROC </a:t>
            </a:r>
            <a:r>
              <a:rPr kumimoji="1" lang="zh-CN" altLang="en-US" dirty="0"/>
              <a:t>曲线”</a:t>
            </a:r>
            <a:r>
              <a:rPr kumimoji="1" lang="en-US" altLang="zh-CN" dirty="0"/>
              <a:t>.</a:t>
            </a:r>
          </a:p>
          <a:p>
            <a:r>
              <a:rPr kumimoji="1" lang="zh-CN" altLang="en-US" dirty="0"/>
              <a:t>对角线对应于“随机猜测”模型</a:t>
            </a:r>
            <a:r>
              <a:rPr kumimoji="1" lang="en-US" altLang="zh-CN" dirty="0"/>
              <a:t>,</a:t>
            </a:r>
            <a:r>
              <a:rPr kumimoji="1" lang="zh-CN" altLang="en-US" dirty="0"/>
              <a:t>而点</a:t>
            </a:r>
            <a:r>
              <a:rPr kumimoji="1" lang="en-US" altLang="zh-CN" dirty="0"/>
              <a:t>(0,1)</a:t>
            </a:r>
            <a:r>
              <a:rPr kumimoji="1" lang="zh-CN" altLang="en-US" dirty="0"/>
              <a:t>则对应于将所有正例排在所有反例之前的“理想模型”</a:t>
            </a:r>
            <a:r>
              <a:rPr kumimoji="1" lang="en-US" altLang="zh-CN" dirty="0"/>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88</a:t>
            </a:fld>
            <a:endParaRPr lang="en-US" altLang="zh-CN"/>
          </a:p>
        </p:txBody>
      </p:sp>
    </p:spTree>
    <p:extLst>
      <p:ext uri="{BB962C8B-B14F-4D97-AF65-F5344CB8AC3E}">
        <p14:creationId xmlns:p14="http://schemas.microsoft.com/office/powerpoint/2010/main" val="267423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F27D9-932F-9D0A-D157-66FDA4C270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1C9893-B061-E32E-9733-91EF981658A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0901D59-D068-E949-09A5-867CFBD9F4B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E3F751-D5E0-55C2-27BD-867AC6C33751}"/>
              </a:ext>
            </a:extLst>
          </p:cNvPr>
          <p:cNvSpPr>
            <a:spLocks noGrp="1"/>
          </p:cNvSpPr>
          <p:nvPr>
            <p:ph type="sldNum" sz="quarter" idx="10"/>
          </p:nvPr>
        </p:nvSpPr>
        <p:spPr/>
        <p:txBody>
          <a:bodyPr/>
          <a:lstStyle/>
          <a:p>
            <a:pPr>
              <a:defRPr/>
            </a:pPr>
            <a:fld id="{B4C119E0-CEE4-4FF8-83B2-DC856A2C17CC}" type="slidenum">
              <a:rPr lang="en-US" altLang="zh-CN" smtClean="0"/>
              <a:pPr>
                <a:defRPr/>
              </a:pPr>
              <a:t>97</a:t>
            </a:fld>
            <a:endParaRPr lang="en-US" altLang="zh-CN"/>
          </a:p>
        </p:txBody>
      </p:sp>
    </p:spTree>
    <p:extLst>
      <p:ext uri="{BB962C8B-B14F-4D97-AF65-F5344CB8AC3E}">
        <p14:creationId xmlns:p14="http://schemas.microsoft.com/office/powerpoint/2010/main" val="182575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602637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y=f(</a:t>
            </a:r>
            <a:r>
              <a:rPr kumimoji="1" lang="en-US" altLang="zh-CN" dirty="0" err="1"/>
              <a:t>x;w</a:t>
            </a:r>
            <a:r>
              <a:rPr kumimoji="1" lang="en-US" altLang="zh-CN" dirty="0"/>
              <a:t>)+epsilon, epsilon</a:t>
            </a:r>
            <a:r>
              <a:rPr kumimoji="1" lang="zh-CN" altLang="en-US" dirty="0"/>
              <a:t>服从</a:t>
            </a:r>
            <a:r>
              <a:rPr kumimoji="1" lang="en-US" altLang="zh-CN" dirty="0"/>
              <a:t>N(0,sigma^2)</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98</a:t>
            </a:fld>
            <a:endParaRPr lang="en-US" altLang="zh-CN"/>
          </a:p>
        </p:txBody>
      </p:sp>
    </p:spTree>
    <p:extLst>
      <p:ext uri="{BB962C8B-B14F-4D97-AF65-F5344CB8AC3E}">
        <p14:creationId xmlns:p14="http://schemas.microsoft.com/office/powerpoint/2010/main" val="23503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100</a:t>
            </a:fld>
            <a:endParaRPr lang="en-US" altLang="zh-CN"/>
          </a:p>
        </p:txBody>
      </p:sp>
    </p:spTree>
    <p:extLst>
      <p:ext uri="{BB962C8B-B14F-4D97-AF65-F5344CB8AC3E}">
        <p14:creationId xmlns:p14="http://schemas.microsoft.com/office/powerpoint/2010/main" val="3309768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101</a:t>
            </a:fld>
            <a:endParaRPr lang="en-US" altLang="zh-CN"/>
          </a:p>
        </p:txBody>
      </p:sp>
    </p:spTree>
    <p:extLst>
      <p:ext uri="{BB962C8B-B14F-4D97-AF65-F5344CB8AC3E}">
        <p14:creationId xmlns:p14="http://schemas.microsoft.com/office/powerpoint/2010/main" val="4264851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最大似然估计：频率学派</a:t>
            </a:r>
            <a:endParaRPr kumimoji="1" lang="en-US" altLang="zh-CN" dirty="0"/>
          </a:p>
          <a:p>
            <a:r>
              <a:rPr kumimoji="1" lang="zh-CN" altLang="en-US" dirty="0"/>
              <a:t>贝叶斯估计：贝叶斯学派</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106</a:t>
            </a:fld>
            <a:endParaRPr lang="en-US" altLang="zh-CN"/>
          </a:p>
        </p:txBody>
      </p:sp>
    </p:spTree>
    <p:extLst>
      <p:ext uri="{BB962C8B-B14F-4D97-AF65-F5344CB8AC3E}">
        <p14:creationId xmlns:p14="http://schemas.microsoft.com/office/powerpoint/2010/main" val="195963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31670-3678-E6AC-B08F-15B098636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FBA5C-4168-828C-7DE3-4EE5800769D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BF79B26-A875-F2AA-FCF5-B9DD2E267D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EB9BF92-3447-9F02-4ADD-6AC63B7288E2}"/>
              </a:ext>
            </a:extLst>
          </p:cNvPr>
          <p:cNvSpPr>
            <a:spLocks noGrp="1"/>
          </p:cNvSpPr>
          <p:nvPr>
            <p:ph type="sldNum" sz="quarter" idx="10"/>
          </p:nvPr>
        </p:nvSpPr>
        <p:spPr/>
        <p:txBody>
          <a:bodyPr/>
          <a:lstStyle/>
          <a:p>
            <a:pPr>
              <a:defRPr/>
            </a:pPr>
            <a:fld id="{B4C119E0-CEE4-4FF8-83B2-DC856A2C17CC}" type="slidenum">
              <a:rPr lang="en-US" altLang="zh-CN" smtClean="0"/>
              <a:pPr>
                <a:defRPr/>
              </a:pPr>
              <a:t>107</a:t>
            </a:fld>
            <a:endParaRPr lang="en-US" altLang="zh-CN"/>
          </a:p>
        </p:txBody>
      </p:sp>
    </p:spTree>
    <p:extLst>
      <p:ext uri="{BB962C8B-B14F-4D97-AF65-F5344CB8AC3E}">
        <p14:creationId xmlns:p14="http://schemas.microsoft.com/office/powerpoint/2010/main" val="3288054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偏差：一个模型在不同训练集上的平均性能和最优模型的差异，用来衡量拟合能力。</a:t>
            </a:r>
            <a:endParaRPr kumimoji="1" lang="en-US" altLang="zh-CN" dirty="0"/>
          </a:p>
          <a:p>
            <a:r>
              <a:rPr kumimoji="1" lang="zh-CN" altLang="en-US" dirty="0"/>
              <a:t>方差：一个模型在不同训练集上的差异，用来衡量一个模型是否过拟合。</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110</a:t>
            </a:fld>
            <a:endParaRPr lang="en-US" altLang="zh-CN"/>
          </a:p>
        </p:txBody>
      </p:sp>
    </p:spTree>
    <p:extLst>
      <p:ext uri="{BB962C8B-B14F-4D97-AF65-F5344CB8AC3E}">
        <p14:creationId xmlns:p14="http://schemas.microsoft.com/office/powerpoint/2010/main" val="2550644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111</a:t>
            </a:fld>
            <a:endParaRPr lang="en-US" altLang="zh-CN"/>
          </a:p>
        </p:txBody>
      </p:sp>
    </p:spTree>
    <p:extLst>
      <p:ext uri="{BB962C8B-B14F-4D97-AF65-F5344CB8AC3E}">
        <p14:creationId xmlns:p14="http://schemas.microsoft.com/office/powerpoint/2010/main" val="313800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如果在验证集上的错误率不再下降，就停止迭代。</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112</a:t>
            </a:fld>
            <a:endParaRPr lang="en-US" altLang="zh-CN"/>
          </a:p>
        </p:txBody>
      </p:sp>
    </p:spTree>
    <p:extLst>
      <p:ext uri="{BB962C8B-B14F-4D97-AF65-F5344CB8AC3E}">
        <p14:creationId xmlns:p14="http://schemas.microsoft.com/office/powerpoint/2010/main" val="1348007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丑小鸭与白天鹅之间的区别和两只白天鹅之间的区别一样大</a:t>
            </a:r>
            <a:r>
              <a:rPr lang="en-US" altLang="zh-CN" dirty="0"/>
              <a:t>.</a:t>
            </a:r>
          </a:p>
          <a:p>
            <a:r>
              <a:rPr lang="zh-CN" altLang="en-US" b="0" i="0" dirty="0">
                <a:solidFill>
                  <a:srgbClr val="000000"/>
                </a:solidFill>
                <a:effectLst/>
                <a:latin typeface="PingFang SC"/>
              </a:rPr>
              <a:t>因为世界上不存在相似性的客观标准，一切相似性的标准都是主观的．如果从体型大小或外貌的角度来看，丑小鸭和白天鹅的区别大于两只白天鹅的区别；但是如果从基因的角</a:t>
            </a:r>
            <a:br>
              <a:rPr lang="zh-CN" altLang="en-US" dirty="0"/>
            </a:br>
            <a:r>
              <a:rPr lang="zh-CN" altLang="en-US" b="0" i="0" dirty="0">
                <a:solidFill>
                  <a:srgbClr val="000000"/>
                </a:solidFill>
                <a:effectLst/>
                <a:latin typeface="PingFang SC"/>
              </a:rPr>
              <a:t>度来看，丑小鸭与它父母的差别要小于它父母和其他白天鹅之间的差别．</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114</a:t>
            </a:fld>
            <a:endParaRPr lang="en-US" altLang="zh-CN"/>
          </a:p>
        </p:txBody>
      </p:sp>
    </p:spTree>
    <p:extLst>
      <p:ext uri="{BB962C8B-B14F-4D97-AF65-F5344CB8AC3E}">
        <p14:creationId xmlns:p14="http://schemas.microsoft.com/office/powerpoint/2010/main" val="1884022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如无必要，勿增实体</a:t>
            </a:r>
            <a:br>
              <a:rPr kumimoji="1" lang="en-US" altLang="zh-CN" dirty="0"/>
            </a:br>
            <a:r>
              <a:rPr kumimoji="1" lang="zh-CN" altLang="en-US" dirty="0"/>
              <a:t>如果简单模型能解决，不要用复杂模型。</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115</a:t>
            </a:fld>
            <a:endParaRPr lang="en-US" altLang="zh-CN"/>
          </a:p>
        </p:txBody>
      </p:sp>
    </p:spTree>
    <p:extLst>
      <p:ext uri="{BB962C8B-B14F-4D97-AF65-F5344CB8AC3E}">
        <p14:creationId xmlns:p14="http://schemas.microsoft.com/office/powerpoint/2010/main" val="181770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321426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拉特马赫</a:t>
            </a:r>
            <a:r>
              <a:rPr lang="en-US" altLang="zh-CN" dirty="0"/>
              <a:t>(Rademacher)</a:t>
            </a:r>
          </a:p>
          <a:p>
            <a:r>
              <a:rPr lang="zh-CN" altLang="en-US" b="0" i="0" dirty="0">
                <a:solidFill>
                  <a:srgbClr val="333333"/>
                </a:solidFill>
                <a:effectLst/>
                <a:latin typeface="Helvetica Neue" panose="02000503000000020004" pitchFamily="2" charset="0"/>
              </a:rPr>
              <a:t>模型属于由输入空间到输出空间的映射的集合，这个集合就是假设空间</a:t>
            </a:r>
            <a:r>
              <a:rPr lang="en-US" altLang="zh-CN" b="0" i="0" dirty="0">
                <a:solidFill>
                  <a:srgbClr val="333333"/>
                </a:solidFill>
                <a:effectLst/>
                <a:latin typeface="Helvetica Neue" panose="02000503000000020004" pitchFamily="2" charset="0"/>
              </a:rPr>
              <a:t>(</a:t>
            </a:r>
            <a:r>
              <a:rPr lang="en" altLang="zh-CN" b="0" i="0" dirty="0">
                <a:solidFill>
                  <a:srgbClr val="333333"/>
                </a:solidFill>
                <a:effectLst/>
                <a:latin typeface="Helvetica Neue" panose="02000503000000020004" pitchFamily="2" charset="0"/>
              </a:rPr>
              <a:t>hypothesis space)</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假设空间的确定意味着学习范围的确定。</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118</a:t>
            </a:fld>
            <a:endParaRPr lang="en-US" altLang="zh-CN"/>
          </a:p>
        </p:txBody>
      </p:sp>
    </p:spTree>
    <p:extLst>
      <p:ext uri="{BB962C8B-B14F-4D97-AF65-F5344CB8AC3E}">
        <p14:creationId xmlns:p14="http://schemas.microsoft.com/office/powerpoint/2010/main" val="279013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最小化期望风险</a:t>
            </a:r>
            <a:endParaRPr kumimoji="1" lang="en-US" altLang="zh-CN" dirty="0"/>
          </a:p>
          <a:p>
            <a:r>
              <a:rPr kumimoji="1" lang="zh-CN" altLang="en-US" dirty="0"/>
              <a:t>大数定律，期望通过采样的方法来近似。</a:t>
            </a:r>
            <a:endParaRPr kumimoji="1" lang="en-US" altLang="zh-CN" dirty="0"/>
          </a:p>
          <a:p>
            <a:r>
              <a:rPr kumimoji="1" lang="zh-CN" altLang="en-US" dirty="0"/>
              <a:t>采样，样本构成训练集</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410819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二阶导数大于</a:t>
            </a:r>
            <a:r>
              <a:rPr kumimoji="1" lang="en-US" altLang="zh-CN" dirty="0"/>
              <a:t>0</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01574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374324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82155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无法判断是否收敛，仅凭单个样本的表现</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3799207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07427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1970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7559993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661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4132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8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7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extLst>
      <p:ext uri="{BB962C8B-B14F-4D97-AF65-F5344CB8AC3E}">
        <p14:creationId xmlns:p14="http://schemas.microsoft.com/office/powerpoint/2010/main" val="3306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41696774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27.tmp"/></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19.gif"/></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tmp"/><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36.tmp"/><Relationship Id="rId5" Type="http://schemas.openxmlformats.org/officeDocument/2006/relationships/image" Target="../media/image135.tmp"/><Relationship Id="rId4" Type="http://schemas.openxmlformats.org/officeDocument/2006/relationships/image" Target="../media/image134.tmp"/></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39.png"/><Relationship Id="rId4" Type="http://schemas.openxmlformats.org/officeDocument/2006/relationships/image" Target="../media/image138.tmp"/></Relationships>
</file>

<file path=ppt/slides/_rels/slide11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45.tmp"/></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customXml" Target="../ink/ink1.xml"/><Relationship Id="rId4" Type="http://schemas.openxmlformats.org/officeDocument/2006/relationships/image" Target="../media/image23.tmp"/></Relationships>
</file>

<file path=ppt/slides/_rels/slide1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29.tmp"/><Relationship Id="rId5" Type="http://schemas.openxmlformats.org/officeDocument/2006/relationships/image" Target="../media/image26.png"/><Relationship Id="rId10" Type="http://schemas.openxmlformats.org/officeDocument/2006/relationships/image" Target="../media/image12.tmp"/><Relationship Id="rId4" Type="http://schemas.openxmlformats.org/officeDocument/2006/relationships/image" Target="../media/image25.tmp"/><Relationship Id="rId9" Type="http://schemas.openxmlformats.org/officeDocument/2006/relationships/image" Target="../media/image350.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tmp"/><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3.xml"/><Relationship Id="rId4" Type="http://schemas.openxmlformats.org/officeDocument/2006/relationships/image" Target="../media/image44.tmp"/></Relationships>
</file>

<file path=ppt/slides/_rels/slide2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60.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56.tmp"/></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3.tmp"/><Relationship Id="rId5" Type="http://schemas.openxmlformats.org/officeDocument/2006/relationships/image" Target="../media/image62.tmp"/><Relationship Id="rId4" Type="http://schemas.openxmlformats.org/officeDocument/2006/relationships/image" Target="../media/image61.tmp"/></Relationships>
</file>

<file path=ppt/slides/_rels/slide37.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0.png"/><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3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oleObject" Target="../embeddings/oleObject3.bin"/><Relationship Id="rId1" Type="http://schemas.openxmlformats.org/officeDocument/2006/relationships/slideLayout" Target="../slideLayouts/slideLayout3.xml"/><Relationship Id="rId6" Type="http://schemas.openxmlformats.org/officeDocument/2006/relationships/oleObject" Target="../embeddings/oleObject5.bin"/><Relationship Id="rId5" Type="http://schemas.openxmlformats.org/officeDocument/2006/relationships/image" Target="../media/image85.emf"/><Relationship Id="rId4"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60.png"/><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9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w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45102FA-74C1-2BA7-FE10-3A84E0043458}"/>
              </a:ext>
            </a:extLst>
          </p:cNvPr>
          <p:cNvSpPr txBox="1">
            <a:spLocks/>
          </p:cNvSpPr>
          <p:nvPr/>
        </p:nvSpPr>
        <p:spPr bwMode="auto">
          <a:xfrm>
            <a:off x="1416314" y="2170159"/>
            <a:ext cx="9359371" cy="251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kern="1200" baseline="0">
                <a:solidFill>
                  <a:schemeClr val="tx1"/>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extLst>
      <p:ext uri="{BB962C8B-B14F-4D97-AF65-F5344CB8AC3E}">
        <p14:creationId xmlns:p14="http://schemas.microsoft.com/office/powerpoint/2010/main" val="95188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53FA7-7FB8-4D95-8FA4-C7D615F2E010}"/>
              </a:ext>
            </a:extLst>
          </p:cNvPr>
          <p:cNvSpPr>
            <a:spLocks noGrp="1"/>
          </p:cNvSpPr>
          <p:nvPr>
            <p:ph type="title"/>
          </p:nvPr>
        </p:nvSpPr>
        <p:spPr/>
        <p:txBody>
          <a:bodyPr/>
          <a:lstStyle/>
          <a:p>
            <a:r>
              <a:rPr lang="en-US" altLang="zh-CN" dirty="0"/>
              <a:t>Optimization Problems</a:t>
            </a:r>
            <a:endParaRPr lang="zh-CN" altLang="en-US" dirty="0"/>
          </a:p>
        </p:txBody>
      </p:sp>
      <p:sp>
        <p:nvSpPr>
          <p:cNvPr id="3" name="内容占位符 2">
            <a:extLst>
              <a:ext uri="{FF2B5EF4-FFF2-40B4-BE49-F238E27FC236}">
                <a16:creationId xmlns:a16="http://schemas.microsoft.com/office/drawing/2014/main" id="{DC8119A3-864A-4564-B3F8-34845335EA8C}"/>
              </a:ext>
            </a:extLst>
          </p:cNvPr>
          <p:cNvSpPr>
            <a:spLocks noGrp="1"/>
          </p:cNvSpPr>
          <p:nvPr>
            <p:ph idx="1"/>
          </p:nvPr>
        </p:nvSpPr>
        <p:spPr/>
        <p:txBody>
          <a:bodyPr/>
          <a:lstStyle/>
          <a:p>
            <a:r>
              <a:rPr lang="en-US" altLang="zh-CN" dirty="0">
                <a:latin typeface="Arial" panose="020B0604020202020204" pitchFamily="34" charset="0"/>
              </a:rPr>
              <a:t>ML problems are transformed into optimization problems</a:t>
            </a:r>
            <a:endParaRPr lang="zh-CN" altLang="en-US" dirty="0">
              <a:latin typeface="Arial" panose="020B0604020202020204" pitchFamily="34" charset="0"/>
            </a:endParaRPr>
          </a:p>
        </p:txBody>
      </p:sp>
      <p:pic>
        <p:nvPicPr>
          <p:cNvPr id="5" name="图片 4">
            <a:extLst>
              <a:ext uri="{FF2B5EF4-FFF2-40B4-BE49-F238E27FC236}">
                <a16:creationId xmlns:a16="http://schemas.microsoft.com/office/drawing/2014/main" id="{234B176D-1EA5-431A-97AD-7D714A6B2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99" y="4903184"/>
            <a:ext cx="1981200" cy="630382"/>
          </a:xfrm>
          <a:prstGeom prst="rect">
            <a:avLst/>
          </a:prstGeom>
        </p:spPr>
      </p:pic>
      <p:pic>
        <p:nvPicPr>
          <p:cNvPr id="2052" name="Picture 4" descr="https://qph.fs.quoracdn.net/main-qimg-f848fbbcbf279aadeacb7bd9850d5ed1">
            <a:extLst>
              <a:ext uri="{FF2B5EF4-FFF2-40B4-BE49-F238E27FC236}">
                <a16:creationId xmlns:a16="http://schemas.microsoft.com/office/drawing/2014/main" id="{D00EB245-16DE-433A-81D1-900C3820F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642" y="1785656"/>
            <a:ext cx="7170715" cy="288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02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025AC-3F20-9BF6-9AB5-56BE398E2709}"/>
              </a:ext>
            </a:extLst>
          </p:cNvPr>
          <p:cNvSpPr>
            <a:spLocks noGrp="1"/>
          </p:cNvSpPr>
          <p:nvPr>
            <p:ph type="title"/>
          </p:nvPr>
        </p:nvSpPr>
        <p:spPr/>
        <p:txBody>
          <a:bodyPr/>
          <a:lstStyle/>
          <a:p>
            <a:r>
              <a:rPr kumimoji="1" lang="en-US" altLang="zh-CN" dirty="0"/>
              <a:t>Maximum Likelihood Estimation</a:t>
            </a:r>
            <a:r>
              <a:rPr kumimoji="1" lang="zh-CN" altLang="en-US" dirty="0"/>
              <a:t> </a:t>
            </a:r>
            <a:r>
              <a:rPr kumimoji="1" lang="en-US" altLang="zh-CN" dirty="0"/>
              <a:t>(MLE)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D7A0EF-5300-8681-BDA3-4B1DC34E20CD}"/>
                  </a:ext>
                </a:extLst>
              </p:cNvPr>
              <p:cNvSpPr>
                <a:spLocks noGrp="1"/>
              </p:cNvSpPr>
              <p:nvPr>
                <p:ph idx="1"/>
              </p:nvPr>
            </p:nvSpPr>
            <p:spPr/>
            <p:txBody>
              <a:bodyPr/>
              <a:lstStyle/>
              <a:p>
                <a:r>
                  <a:rPr kumimoji="1" lang="en-US" altLang="zh-CN" dirty="0">
                    <a:latin typeface="Arial" panose="020B0604020202020204" pitchFamily="34" charset="0"/>
                  </a:rPr>
                  <a:t>Assume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𝑛</m:t>
                        </m:r>
                      </m:sub>
                    </m:sSub>
                  </m:oMath>
                </a14:m>
                <a:r>
                  <a:rPr kumimoji="1" lang="en-US" altLang="zh-CN" dirty="0">
                    <a:latin typeface="Arial" panose="020B0604020202020204" pitchFamily="34" charset="0"/>
                  </a:rPr>
                  <a:t> are samples from </a:t>
                </a:r>
                <a14:m>
                  <m:oMath xmlns:m="http://schemas.openxmlformats.org/officeDocument/2006/math">
                    <m:r>
                      <a:rPr kumimoji="1" lang="en-US" altLang="zh-CN" b="0" i="1" smtClean="0">
                        <a:latin typeface="Cambria Math" panose="02040503050406030204" pitchFamily="18" charset="0"/>
                      </a:rPr>
                      <m:t>𝑋</m:t>
                    </m:r>
                  </m:oMath>
                </a14:m>
                <a:r>
                  <a:rPr kumimoji="1" lang="en-US" altLang="zh-CN" dirty="0">
                    <a:latin typeface="Arial" panose="020B0604020202020204" pitchFamily="34" charset="0"/>
                  </a:rPr>
                  <a:t>, the probability of the observed samples occurrence is </a:t>
                </a:r>
                <a14:m>
                  <m:oMath xmlns:m="http://schemas.openxmlformats.org/officeDocument/2006/math">
                    <m:nary>
                      <m:naryPr>
                        <m:chr m:val="∏"/>
                        <m:limLoc m:val="subSup"/>
                        <m:ctrlPr>
                          <a:rPr kumimoji="1" lang="en-US" altLang="zh-CN" i="1" smtClean="0">
                            <a:latin typeface="Cambria Math" panose="02040503050406030204" pitchFamily="18" charset="0"/>
                          </a:rPr>
                        </m:ctrlPr>
                      </m:naryPr>
                      <m:sub>
                        <m:r>
                          <m:rPr>
                            <m:sty m:val="p"/>
                            <m:brk m:alnAt="25"/>
                          </m:rPr>
                          <a:rPr kumimoji="1" lang="en-US" altLang="zh-CN" i="1">
                            <a:latin typeface="Cambria Math" panose="02040503050406030204" pitchFamily="18" charset="0"/>
                          </a:rPr>
                          <m:t>i</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e>
                    </m:nary>
                  </m:oMath>
                </a14:m>
                <a:r>
                  <a:rPr kumimoji="1" lang="en-US" altLang="zh-CN" dirty="0">
                    <a:latin typeface="Arial" panose="020B0604020202020204" pitchFamily="34" charset="0"/>
                  </a:rPr>
                  <a:t>.</a:t>
                </a:r>
              </a:p>
              <a:p>
                <a:r>
                  <a:rPr kumimoji="1" lang="en-US" altLang="zh-CN" dirty="0">
                    <a:latin typeface="Arial" panose="020B0604020202020204" pitchFamily="34" charset="0"/>
                  </a:rPr>
                  <a:t>Likelihood function:</a:t>
                </a:r>
              </a:p>
              <a:p>
                <a:pPr marL="0" indent="0">
                  <a:buNone/>
                </a:pPr>
                <a14:m>
                  <m:oMathPara xmlns:m="http://schemas.openxmlformats.org/officeDocument/2006/math">
                    <m:oMathParaPr>
                      <m:jc m:val="centerGroup"/>
                    </m:oMathParaPr>
                    <m:oMath xmlns:m="http://schemas.openxmlformats.org/officeDocument/2006/math">
                      <m:r>
                        <a:rPr kumimoji="1" lang="en-US" altLang="zh-CN" sz="2800" b="0" i="1" smtClean="0">
                          <a:solidFill>
                            <a:srgbClr val="000000"/>
                          </a:solidFill>
                          <a:latin typeface="Cambria Math" panose="02040503050406030204" pitchFamily="18" charset="0"/>
                        </a:rPr>
                        <m:t>𝐿</m:t>
                      </m:r>
                      <m:d>
                        <m:dPr>
                          <m:ctrlPr>
                            <a:rPr kumimoji="1" lang="en-US" altLang="zh-CN" sz="2800" b="0" i="1" smtClean="0">
                              <a:solidFill>
                                <a:srgbClr val="000000"/>
                              </a:solidFill>
                              <a:latin typeface="Cambria Math" panose="02040503050406030204" pitchFamily="18" charset="0"/>
                            </a:rPr>
                          </m:ctrlPr>
                        </m:dPr>
                        <m:e>
                          <m:r>
                            <a:rPr kumimoji="1" lang="en-US" altLang="zh-CN" sz="2800" b="0" i="1" smtClean="0">
                              <a:solidFill>
                                <a:srgbClr val="000000"/>
                              </a:solidFill>
                              <a:latin typeface="Cambria Math" panose="02040503050406030204" pitchFamily="18" charset="0"/>
                            </a:rPr>
                            <m:t>𝑤</m:t>
                          </m:r>
                        </m:e>
                      </m:d>
                      <m:r>
                        <a:rPr kumimoji="1" lang="en-US" altLang="zh-CN" sz="2800" b="0" i="1" smtClean="0">
                          <a:solidFill>
                            <a:srgbClr val="000000"/>
                          </a:solidFill>
                          <a:latin typeface="Cambria Math" panose="02040503050406030204" pitchFamily="18" charset="0"/>
                        </a:rPr>
                        <m:t>=</m:t>
                      </m:r>
                      <m:r>
                        <a:rPr kumimoji="1" lang="en-US" altLang="zh-CN" sz="2800" b="0" i="1" smtClean="0">
                          <a:solidFill>
                            <a:srgbClr val="000000"/>
                          </a:solidFill>
                          <a:latin typeface="Cambria Math" panose="02040503050406030204" pitchFamily="18" charset="0"/>
                        </a:rPr>
                        <m:t>𝐿</m:t>
                      </m:r>
                      <m:d>
                        <m:dPr>
                          <m:ctrlPr>
                            <a:rPr kumimoji="1" lang="en-US" altLang="zh-CN" sz="2800" b="0" i="1" smtClean="0">
                              <a:solidFill>
                                <a:srgbClr val="000000"/>
                              </a:solidFill>
                              <a:latin typeface="Cambria Math" panose="02040503050406030204" pitchFamily="18" charset="0"/>
                            </a:rPr>
                          </m:ctrlPr>
                        </m:dPr>
                        <m:e>
                          <m:sSub>
                            <m:sSubPr>
                              <m:ctrlPr>
                                <a:rPr kumimoji="1" lang="en-US" altLang="zh-CN" sz="2800" b="0" i="1" smtClean="0">
                                  <a:solidFill>
                                    <a:srgbClr val="000000"/>
                                  </a:solidFill>
                                  <a:latin typeface="Cambria Math" panose="02040503050406030204" pitchFamily="18" charset="0"/>
                                </a:rPr>
                              </m:ctrlPr>
                            </m:sSubPr>
                            <m:e>
                              <m:r>
                                <a:rPr kumimoji="1" lang="en-US" altLang="zh-CN" sz="2800" b="0" i="1" smtClean="0">
                                  <a:solidFill>
                                    <a:srgbClr val="000000"/>
                                  </a:solidFill>
                                  <a:latin typeface="Cambria Math" panose="02040503050406030204" pitchFamily="18" charset="0"/>
                                </a:rPr>
                                <m:t>𝑥</m:t>
                              </m:r>
                            </m:e>
                            <m:sub>
                              <m:r>
                                <a:rPr kumimoji="1" lang="en-US" altLang="zh-CN" sz="2800" b="0" i="1" smtClean="0">
                                  <a:solidFill>
                                    <a:srgbClr val="000000"/>
                                  </a:solidFill>
                                  <a:latin typeface="Cambria Math" panose="02040503050406030204" pitchFamily="18" charset="0"/>
                                </a:rPr>
                                <m:t>1</m:t>
                              </m:r>
                            </m:sub>
                          </m:sSub>
                          <m:r>
                            <a:rPr kumimoji="1" lang="en-US" altLang="zh-CN" sz="2800" b="0" i="1" smtClean="0">
                              <a:solidFill>
                                <a:srgbClr val="000000"/>
                              </a:solidFill>
                              <a:latin typeface="Cambria Math" panose="02040503050406030204" pitchFamily="18" charset="0"/>
                            </a:rPr>
                            <m:t>,</m:t>
                          </m:r>
                          <m:sSub>
                            <m:sSubPr>
                              <m:ctrlPr>
                                <a:rPr kumimoji="1" lang="en-US" altLang="zh-CN" sz="2800" b="0" i="1" smtClean="0">
                                  <a:solidFill>
                                    <a:srgbClr val="000000"/>
                                  </a:solidFill>
                                  <a:latin typeface="Cambria Math" panose="02040503050406030204" pitchFamily="18" charset="0"/>
                                </a:rPr>
                              </m:ctrlPr>
                            </m:sSubPr>
                            <m:e>
                              <m:r>
                                <a:rPr kumimoji="1" lang="en-US" altLang="zh-CN" sz="2800" b="0" i="1" smtClean="0">
                                  <a:solidFill>
                                    <a:srgbClr val="000000"/>
                                  </a:solidFill>
                                  <a:latin typeface="Cambria Math" panose="02040503050406030204" pitchFamily="18" charset="0"/>
                                </a:rPr>
                                <m:t>𝑥</m:t>
                              </m:r>
                            </m:e>
                            <m:sub>
                              <m:r>
                                <a:rPr kumimoji="1" lang="en-US" altLang="zh-CN" sz="2800" b="0" i="1" smtClean="0">
                                  <a:solidFill>
                                    <a:srgbClr val="000000"/>
                                  </a:solidFill>
                                  <a:latin typeface="Cambria Math" panose="02040503050406030204" pitchFamily="18" charset="0"/>
                                </a:rPr>
                                <m:t>2</m:t>
                              </m:r>
                            </m:sub>
                          </m:sSub>
                          <m:r>
                            <a:rPr kumimoji="1" lang="en-US" altLang="zh-CN" sz="2800" b="0" i="1" smtClean="0">
                              <a:solidFill>
                                <a:srgbClr val="000000"/>
                              </a:solidFill>
                              <a:latin typeface="Cambria Math" panose="02040503050406030204" pitchFamily="18" charset="0"/>
                            </a:rPr>
                            <m:t>,⋯,</m:t>
                          </m:r>
                          <m:sSub>
                            <m:sSubPr>
                              <m:ctrlPr>
                                <a:rPr kumimoji="1" lang="en-US" altLang="zh-CN" sz="2800" b="0" i="1" smtClean="0">
                                  <a:solidFill>
                                    <a:srgbClr val="000000"/>
                                  </a:solidFill>
                                  <a:latin typeface="Cambria Math" panose="02040503050406030204" pitchFamily="18" charset="0"/>
                                </a:rPr>
                              </m:ctrlPr>
                            </m:sSubPr>
                            <m:e>
                              <m:r>
                                <a:rPr kumimoji="1" lang="en-US" altLang="zh-CN" sz="2800" b="0" i="1" smtClean="0">
                                  <a:solidFill>
                                    <a:srgbClr val="000000"/>
                                  </a:solidFill>
                                  <a:latin typeface="Cambria Math" panose="02040503050406030204" pitchFamily="18" charset="0"/>
                                </a:rPr>
                                <m:t>𝑥</m:t>
                              </m:r>
                            </m:e>
                            <m:sub>
                              <m:r>
                                <a:rPr kumimoji="1" lang="en-US" altLang="zh-CN" sz="2800" b="0" i="1" smtClean="0">
                                  <a:solidFill>
                                    <a:srgbClr val="000000"/>
                                  </a:solidFill>
                                  <a:latin typeface="Cambria Math" panose="02040503050406030204" pitchFamily="18" charset="0"/>
                                </a:rPr>
                                <m:t>𝑛</m:t>
                              </m:r>
                            </m:sub>
                          </m:sSub>
                          <m:r>
                            <a:rPr kumimoji="1" lang="en-US" altLang="zh-CN" sz="2800" b="0" i="1" smtClean="0">
                              <a:solidFill>
                                <a:srgbClr val="000000"/>
                              </a:solidFill>
                              <a:latin typeface="Cambria Math" panose="02040503050406030204" pitchFamily="18" charset="0"/>
                            </a:rPr>
                            <m:t>;</m:t>
                          </m:r>
                          <m:r>
                            <a:rPr kumimoji="1" lang="en-US" altLang="zh-CN" sz="2800" b="0" i="1" smtClean="0">
                              <a:solidFill>
                                <a:srgbClr val="000000"/>
                              </a:solidFill>
                              <a:latin typeface="Cambria Math" panose="02040503050406030204" pitchFamily="18" charset="0"/>
                            </a:rPr>
                            <m:t>𝑤</m:t>
                          </m:r>
                        </m:e>
                      </m:d>
                      <m:r>
                        <a:rPr kumimoji="1" lang="en-US" altLang="zh-CN" sz="2800" b="0" i="1" smtClean="0">
                          <a:solidFill>
                            <a:srgbClr val="000000"/>
                          </a:solidFill>
                          <a:latin typeface="Cambria Math" panose="02040503050406030204" pitchFamily="18" charset="0"/>
                        </a:rPr>
                        <m:t>=</m:t>
                      </m:r>
                      <m:nary>
                        <m:naryPr>
                          <m:chr m:val="∏"/>
                          <m:limLoc m:val="subSup"/>
                          <m:ctrlPr>
                            <a:rPr kumimoji="1" lang="en-US" altLang="zh-CN" sz="2800" i="1">
                              <a:solidFill>
                                <a:srgbClr val="000000"/>
                              </a:solidFill>
                              <a:latin typeface="Cambria Math" panose="02040503050406030204" pitchFamily="18" charset="0"/>
                            </a:rPr>
                          </m:ctrlPr>
                        </m:naryPr>
                        <m:sub>
                          <m:r>
                            <m:rPr>
                              <m:sty m:val="p"/>
                              <m:brk m:alnAt="25"/>
                            </m:rPr>
                            <a:rPr kumimoji="1" lang="en-US" altLang="zh-CN" sz="2800" i="1">
                              <a:solidFill>
                                <a:srgbClr val="000000"/>
                              </a:solidFill>
                              <a:latin typeface="Cambria Math" panose="02040503050406030204" pitchFamily="18" charset="0"/>
                            </a:rPr>
                            <m:t>i</m:t>
                          </m:r>
                          <m:r>
                            <a:rPr kumimoji="1" lang="en-US" altLang="zh-CN" sz="2800" i="1">
                              <a:solidFill>
                                <a:srgbClr val="000000"/>
                              </a:solidFill>
                              <a:latin typeface="Cambria Math" panose="02040503050406030204" pitchFamily="18" charset="0"/>
                            </a:rPr>
                            <m:t>=1</m:t>
                          </m:r>
                        </m:sub>
                        <m:sup>
                          <m:r>
                            <a:rPr kumimoji="1" lang="en-US" altLang="zh-CN" sz="2800" i="1">
                              <a:solidFill>
                                <a:srgbClr val="000000"/>
                              </a:solidFill>
                              <a:latin typeface="Cambria Math" panose="02040503050406030204" pitchFamily="18" charset="0"/>
                            </a:rPr>
                            <m:t>𝑛</m:t>
                          </m:r>
                        </m:sup>
                        <m:e>
                          <m:r>
                            <a:rPr kumimoji="1" lang="en-US" altLang="zh-CN" sz="2800" i="1">
                              <a:solidFill>
                                <a:srgbClr val="000000"/>
                              </a:solidFill>
                              <a:latin typeface="Cambria Math" panose="02040503050406030204" pitchFamily="18" charset="0"/>
                            </a:rPr>
                            <m:t>𝑝</m:t>
                          </m:r>
                          <m:r>
                            <a:rPr kumimoji="1" lang="en-US" altLang="zh-CN" sz="2800" i="1">
                              <a:solidFill>
                                <a:srgbClr val="000000"/>
                              </a:solidFill>
                              <a:latin typeface="Cambria Math" panose="02040503050406030204" pitchFamily="18" charset="0"/>
                            </a:rPr>
                            <m:t>(</m:t>
                          </m:r>
                          <m:sSub>
                            <m:sSubPr>
                              <m:ctrlPr>
                                <a:rPr kumimoji="1" lang="en-US" altLang="zh-CN" sz="2800" i="1">
                                  <a:solidFill>
                                    <a:srgbClr val="000000"/>
                                  </a:solidFill>
                                  <a:latin typeface="Cambria Math" panose="02040503050406030204" pitchFamily="18" charset="0"/>
                                </a:rPr>
                              </m:ctrlPr>
                            </m:sSubPr>
                            <m:e>
                              <m:r>
                                <a:rPr kumimoji="1" lang="en-US" altLang="zh-CN" sz="2800" i="1">
                                  <a:solidFill>
                                    <a:srgbClr val="000000"/>
                                  </a:solidFill>
                                  <a:latin typeface="Cambria Math" panose="02040503050406030204" pitchFamily="18" charset="0"/>
                                </a:rPr>
                                <m:t>𝑥</m:t>
                              </m:r>
                            </m:e>
                            <m:sub>
                              <m:r>
                                <a:rPr kumimoji="1" lang="en-US" altLang="zh-CN" sz="2800" i="1">
                                  <a:solidFill>
                                    <a:srgbClr val="000000"/>
                                  </a:solidFill>
                                  <a:latin typeface="Cambria Math" panose="02040503050406030204" pitchFamily="18" charset="0"/>
                                </a:rPr>
                                <m:t>𝑖</m:t>
                              </m:r>
                            </m:sub>
                          </m:sSub>
                          <m:r>
                            <a:rPr kumimoji="1" lang="en-US" altLang="zh-CN" sz="2800" i="1">
                              <a:solidFill>
                                <a:srgbClr val="000000"/>
                              </a:solidFill>
                              <a:latin typeface="Cambria Math" panose="02040503050406030204" pitchFamily="18" charset="0"/>
                            </a:rPr>
                            <m:t>;</m:t>
                          </m:r>
                          <m:r>
                            <a:rPr kumimoji="1" lang="en-US" altLang="zh-CN" sz="2800" i="1">
                              <a:solidFill>
                                <a:srgbClr val="000000"/>
                              </a:solidFill>
                              <a:latin typeface="Cambria Math" panose="02040503050406030204" pitchFamily="18" charset="0"/>
                            </a:rPr>
                            <m:t>𝑤</m:t>
                          </m:r>
                          <m:r>
                            <a:rPr kumimoji="1" lang="en-US" altLang="zh-CN" sz="2800" i="1">
                              <a:solidFill>
                                <a:srgbClr val="000000"/>
                              </a:solidFill>
                              <a:latin typeface="Cambria Math" panose="02040503050406030204" pitchFamily="18" charset="0"/>
                            </a:rPr>
                            <m:t>)</m:t>
                          </m:r>
                        </m:e>
                      </m:nary>
                    </m:oMath>
                  </m:oMathPara>
                </a14:m>
                <a:endParaRPr kumimoji="1" lang="en-US" altLang="zh-CN" sz="2800" dirty="0">
                  <a:solidFill>
                    <a:srgbClr val="000000"/>
                  </a:solidFill>
                  <a:latin typeface="Arial" panose="020B0604020202020204" pitchFamily="34" charset="0"/>
                </a:endParaRPr>
              </a:p>
              <a:p>
                <a:r>
                  <a:rPr kumimoji="1" lang="en-US" altLang="zh-CN" dirty="0">
                    <a:solidFill>
                      <a:srgbClr val="000000"/>
                    </a:solidFill>
                    <a:latin typeface="Arial" panose="020B0604020202020204" pitchFamily="34" charset="0"/>
                  </a:rPr>
                  <a:t>Maximize the likelihood function to get </a:t>
                </a:r>
                <a14:m>
                  <m:oMath xmlns:m="http://schemas.openxmlformats.org/officeDocument/2006/math">
                    <m:acc>
                      <m:accPr>
                        <m:chr m:val="̂"/>
                        <m:ctrlPr>
                          <a:rPr kumimoji="1" lang="en-US" altLang="zh-CN" i="1" smtClean="0">
                            <a:solidFill>
                              <a:srgbClr val="000000"/>
                            </a:solidFill>
                            <a:latin typeface="Cambria Math" panose="02040503050406030204" pitchFamily="18" charset="0"/>
                          </a:rPr>
                        </m:ctrlPr>
                      </m:accPr>
                      <m:e>
                        <m:r>
                          <a:rPr kumimoji="1" lang="en-US" altLang="zh-CN" b="0" i="1" smtClean="0">
                            <a:solidFill>
                              <a:srgbClr val="000000"/>
                            </a:solidFill>
                            <a:latin typeface="Cambria Math" panose="02040503050406030204" pitchFamily="18" charset="0"/>
                          </a:rPr>
                          <m:t>𝑤</m:t>
                        </m:r>
                      </m:e>
                    </m:acc>
                  </m:oMath>
                </a14:m>
                <a:r>
                  <a:rPr kumimoji="1" lang="en-US" altLang="zh-CN" dirty="0">
                    <a:solidFill>
                      <a:srgbClr val="000000"/>
                    </a:solidFill>
                    <a:latin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acc>
                        <m:accPr>
                          <m:chr m:val="̂"/>
                          <m:ctrlPr>
                            <a:rPr kumimoji="1" lang="en-US" altLang="zh-CN" i="1">
                              <a:solidFill>
                                <a:srgbClr val="000000"/>
                              </a:solidFill>
                              <a:latin typeface="Cambria Math" panose="02040503050406030204" pitchFamily="18" charset="0"/>
                            </a:rPr>
                          </m:ctrlPr>
                        </m:accPr>
                        <m:e>
                          <m:r>
                            <a:rPr kumimoji="1" lang="en-US" altLang="zh-CN" i="1">
                              <a:solidFill>
                                <a:srgbClr val="000000"/>
                              </a:solidFill>
                              <a:latin typeface="Cambria Math" panose="02040503050406030204" pitchFamily="18" charset="0"/>
                            </a:rPr>
                            <m:t>𝑤</m:t>
                          </m:r>
                        </m:e>
                      </m:acc>
                      <m:r>
                        <a:rPr kumimoji="1" lang="en-US" altLang="zh-CN" b="0" i="0"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m:rPr>
                              <m:sty m:val="p"/>
                            </m:rPr>
                            <a:rPr kumimoji="1" lang="en-US" altLang="zh-CN" b="0" i="0" smtClean="0">
                              <a:solidFill>
                                <a:srgbClr val="000000"/>
                              </a:solidFill>
                              <a:latin typeface="Cambria Math" panose="02040503050406030204" pitchFamily="18" charset="0"/>
                            </a:rPr>
                            <m:t>argmax</m:t>
                          </m:r>
                        </m:e>
                        <m:sub>
                          <m:r>
                            <a:rPr kumimoji="1" lang="en-US" altLang="zh-CN" b="0" i="1" smtClean="0">
                              <a:solidFill>
                                <a:srgbClr val="000000"/>
                              </a:solidFill>
                              <a:latin typeface="Cambria Math" panose="02040503050406030204" pitchFamily="18" charset="0"/>
                            </a:rPr>
                            <m:t>𝑤</m:t>
                          </m:r>
                        </m:sub>
                      </m:sSub>
                      <m:r>
                        <a:rPr kumimoji="1" lang="en-US" altLang="zh-CN" i="1">
                          <a:solidFill>
                            <a:srgbClr val="000000"/>
                          </a:solidFill>
                          <a:latin typeface="Cambria Math" panose="02040503050406030204" pitchFamily="18" charset="0"/>
                        </a:rPr>
                        <m:t>𝐿</m:t>
                      </m:r>
                      <m:d>
                        <m:dPr>
                          <m:ctrlPr>
                            <a:rPr kumimoji="1" lang="en-US" altLang="zh-CN" i="1">
                              <a:solidFill>
                                <a:srgbClr val="000000"/>
                              </a:solidFill>
                              <a:latin typeface="Cambria Math" panose="02040503050406030204" pitchFamily="18" charset="0"/>
                            </a:rPr>
                          </m:ctrlPr>
                        </m:dPr>
                        <m:e>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1</m:t>
                              </m:r>
                            </m:sub>
                          </m:sSub>
                          <m:r>
                            <a:rPr kumimoji="1" lang="en-US" altLang="zh-CN" i="1">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2</m:t>
                              </m:r>
                            </m:sub>
                          </m:sSub>
                          <m:r>
                            <a:rPr kumimoji="1" lang="en-US" altLang="zh-CN" i="1">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𝑛</m:t>
                              </m:r>
                            </m:sub>
                          </m:sSub>
                          <m:r>
                            <a:rPr kumimoji="1" lang="en-US" altLang="zh-CN" i="1">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𝑤</m:t>
                          </m:r>
                        </m:e>
                      </m:d>
                    </m:oMath>
                  </m:oMathPara>
                </a14:m>
                <a:endParaRPr kumimoji="1" lang="en-US" altLang="zh-CN" dirty="0">
                  <a:solidFill>
                    <a:srgbClr val="000000"/>
                  </a:solidFill>
                  <a:latin typeface="Arial" panose="020B0604020202020204" pitchFamily="34" charset="0"/>
                </a:endParaRPr>
              </a:p>
              <a:p>
                <a:pPr marL="0" indent="0">
                  <a:buNone/>
                </a:pPr>
                <a:r>
                  <a:rPr kumimoji="1" lang="en-US" altLang="zh-CN" dirty="0">
                    <a:solidFill>
                      <a:srgbClr val="000000"/>
                    </a:solidFill>
                    <a:latin typeface="Arial" panose="020B0604020202020204" pitchFamily="34" charset="0"/>
                  </a:rPr>
                  <a:t>  where </a:t>
                </a:r>
                <a14:m>
                  <m:oMath xmlns:m="http://schemas.openxmlformats.org/officeDocument/2006/math">
                    <m:acc>
                      <m:accPr>
                        <m:chr m:val="̂"/>
                        <m:ctrlPr>
                          <a:rPr kumimoji="1" lang="en-US" altLang="zh-CN" i="1" smtClean="0">
                            <a:solidFill>
                              <a:srgbClr val="000000"/>
                            </a:solidFill>
                            <a:latin typeface="Cambria Math" panose="02040503050406030204" pitchFamily="18" charset="0"/>
                          </a:rPr>
                        </m:ctrlPr>
                      </m:accPr>
                      <m:e>
                        <m:r>
                          <a:rPr kumimoji="1" lang="en-US" altLang="zh-CN" b="0" i="1" smtClean="0">
                            <a:solidFill>
                              <a:srgbClr val="000000"/>
                            </a:solidFill>
                            <a:latin typeface="Cambria Math" panose="02040503050406030204" pitchFamily="18" charset="0"/>
                          </a:rPr>
                          <m:t>𝑤</m:t>
                        </m:r>
                      </m:e>
                    </m:acc>
                    <m:r>
                      <a:rPr kumimoji="1" lang="en-US" altLang="zh-CN" b="0" i="0" smtClean="0">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1</m:t>
                        </m:r>
                      </m:sub>
                    </m:sSub>
                    <m:r>
                      <a:rPr kumimoji="1" lang="en-US" altLang="zh-CN" i="1">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2</m:t>
                        </m:r>
                      </m:sub>
                    </m:sSub>
                    <m:r>
                      <a:rPr kumimoji="1" lang="en-US" altLang="zh-CN" i="1">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i="1">
                            <a:solidFill>
                              <a:srgbClr val="000000"/>
                            </a:solidFill>
                            <a:latin typeface="Cambria Math" panose="02040503050406030204" pitchFamily="18" charset="0"/>
                          </a:rPr>
                          <m:t>𝑥</m:t>
                        </m:r>
                      </m:e>
                      <m:sub>
                        <m:r>
                          <a:rPr kumimoji="1" lang="en-US" altLang="zh-CN" i="1">
                            <a:solidFill>
                              <a:srgbClr val="000000"/>
                            </a:solidFill>
                            <a:latin typeface="Cambria Math" panose="02040503050406030204" pitchFamily="18" charset="0"/>
                          </a:rPr>
                          <m:t>𝑛</m:t>
                        </m:r>
                      </m:sub>
                    </m:sSub>
                  </m:oMath>
                </a14:m>
                <a:r>
                  <a:rPr kumimoji="1" lang="en-US" altLang="zh-CN" dirty="0">
                    <a:solidFill>
                      <a:srgbClr val="000000"/>
                    </a:solidFill>
                    <a:latin typeface="Arial" panose="020B0604020202020204" pitchFamily="34" charset="0"/>
                  </a:rPr>
                  <a:t>) is maximum likelihood estimation and </a:t>
                </a:r>
                <a14:m>
                  <m:oMath xmlns:m="http://schemas.openxmlformats.org/officeDocument/2006/math">
                    <m:acc>
                      <m:accPr>
                        <m:chr m:val="̂"/>
                        <m:ctrlPr>
                          <a:rPr kumimoji="1" lang="en-US" altLang="zh-CN" i="1">
                            <a:solidFill>
                              <a:srgbClr val="000000"/>
                            </a:solidFill>
                            <a:latin typeface="Cambria Math" panose="02040503050406030204" pitchFamily="18" charset="0"/>
                          </a:rPr>
                        </m:ctrlPr>
                      </m:accPr>
                      <m:e>
                        <m:r>
                          <a:rPr kumimoji="1" lang="en-US" altLang="zh-CN" i="1">
                            <a:solidFill>
                              <a:srgbClr val="000000"/>
                            </a:solidFill>
                            <a:latin typeface="Cambria Math" panose="02040503050406030204" pitchFamily="18" charset="0"/>
                          </a:rPr>
                          <m:t>𝑤</m:t>
                        </m:r>
                      </m:e>
                    </m:acc>
                    <m:r>
                      <a:rPr kumimoji="1" lang="en-US" altLang="zh-CN">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𝑋</m:t>
                        </m:r>
                      </m:e>
                      <m:sub>
                        <m:r>
                          <a:rPr kumimoji="1" lang="en-US" altLang="zh-CN" b="0" i="1" smtClean="0">
                            <a:solidFill>
                              <a:srgbClr val="000000"/>
                            </a:solidFill>
                            <a:latin typeface="Cambria Math" panose="02040503050406030204" pitchFamily="18" charset="0"/>
                          </a:rPr>
                          <m:t>1</m:t>
                        </m:r>
                      </m:sub>
                    </m:sSub>
                    <m:r>
                      <a:rPr kumimoji="1" lang="en-US" altLang="zh-CN" i="1">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𝑋</m:t>
                        </m:r>
                      </m:e>
                      <m:sub>
                        <m:r>
                          <a:rPr kumimoji="1" lang="en-US" altLang="zh-CN" b="0" i="1" smtClean="0">
                            <a:solidFill>
                              <a:srgbClr val="000000"/>
                            </a:solidFill>
                            <a:latin typeface="Cambria Math" panose="02040503050406030204" pitchFamily="18" charset="0"/>
                          </a:rPr>
                          <m:t>2</m:t>
                        </m:r>
                      </m:sub>
                    </m:sSub>
                    <m:r>
                      <a:rPr kumimoji="1" lang="en-US" altLang="zh-CN" i="1">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𝑋</m:t>
                        </m:r>
                      </m:e>
                      <m:sub>
                        <m:r>
                          <a:rPr kumimoji="1" lang="en-US" altLang="zh-CN" b="0" i="1" smtClean="0">
                            <a:solidFill>
                              <a:srgbClr val="000000"/>
                            </a:solidFill>
                            <a:latin typeface="Cambria Math" panose="02040503050406030204" pitchFamily="18" charset="0"/>
                          </a:rPr>
                          <m:t>𝑛</m:t>
                        </m:r>
                      </m:sub>
                    </m:sSub>
                  </m:oMath>
                </a14:m>
                <a:r>
                  <a:rPr kumimoji="1" lang="en-US" altLang="zh-CN" dirty="0">
                    <a:solidFill>
                      <a:srgbClr val="000000"/>
                    </a:solidFill>
                    <a:latin typeface="Arial" panose="020B0604020202020204" pitchFamily="34" charset="0"/>
                  </a:rPr>
                  <a:t>) is maximum likelihood statistic.</a:t>
                </a:r>
              </a:p>
              <a:p>
                <a:r>
                  <a:rPr kumimoji="1" lang="en-US" altLang="zh-CN" dirty="0">
                    <a:solidFill>
                      <a:srgbClr val="000000"/>
                    </a:solidFill>
                    <a:latin typeface="Arial" panose="020B0604020202020204" pitchFamily="34" charset="0"/>
                  </a:rPr>
                  <a:t>Log Likelihood Equation:</a:t>
                </a:r>
              </a:p>
              <a:p>
                <a:pPr marL="0" indent="0">
                  <a:buNone/>
                </a:pPr>
                <a14:m>
                  <m:oMathPara xmlns:m="http://schemas.openxmlformats.org/officeDocument/2006/math">
                    <m:oMathParaPr>
                      <m:jc m:val="centerGroup"/>
                    </m:oMathParaPr>
                    <m:oMath xmlns:m="http://schemas.openxmlformats.org/officeDocument/2006/math">
                      <m:f>
                        <m:fPr>
                          <m:type m:val="lin"/>
                          <m:ctrlPr>
                            <a:rPr kumimoji="1" lang="zh-CN" altLang="en-US"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𝑑𝐿</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𝑤</m:t>
                          </m:r>
                          <m:r>
                            <a:rPr kumimoji="1" lang="en-US" altLang="zh-CN" b="0" i="1" smtClean="0">
                              <a:solidFill>
                                <a:srgbClr val="000000"/>
                              </a:solidFill>
                              <a:latin typeface="Cambria Math" panose="02040503050406030204" pitchFamily="18" charset="0"/>
                            </a:rPr>
                            <m:t>)</m:t>
                          </m:r>
                        </m:num>
                        <m:den>
                          <m:r>
                            <a:rPr kumimoji="1" lang="en-US" altLang="zh-CN" b="0" i="1" smtClean="0">
                              <a:solidFill>
                                <a:srgbClr val="000000"/>
                              </a:solidFill>
                              <a:latin typeface="Cambria Math" panose="02040503050406030204" pitchFamily="18" charset="0"/>
                            </a:rPr>
                            <m:t>𝑑𝑤</m:t>
                          </m:r>
                        </m:den>
                      </m:f>
                      <m:r>
                        <a:rPr kumimoji="1" lang="en-US" altLang="zh-CN" b="0" i="1" smtClean="0">
                          <a:solidFill>
                            <a:srgbClr val="000000"/>
                          </a:solidFill>
                          <a:latin typeface="Cambria Math" panose="02040503050406030204" pitchFamily="18" charset="0"/>
                        </a:rPr>
                        <m:t>=0→</m:t>
                      </m:r>
                      <m:f>
                        <m:fPr>
                          <m:type m:val="lin"/>
                          <m:ctrlPr>
                            <a:rPr kumimoji="1" lang="zh-CN" altLang="en-US" i="1">
                              <a:solidFill>
                                <a:srgbClr val="000000"/>
                              </a:solidFill>
                              <a:latin typeface="Cambria Math" panose="02040503050406030204" pitchFamily="18" charset="0"/>
                            </a:rPr>
                          </m:ctrlPr>
                        </m:fPr>
                        <m:num>
                          <m:r>
                            <a:rPr kumimoji="1" lang="en-US" altLang="zh-CN" i="1">
                              <a:solidFill>
                                <a:srgbClr val="000000"/>
                              </a:solidFill>
                              <a:latin typeface="Cambria Math" panose="02040503050406030204" pitchFamily="18" charset="0"/>
                            </a:rPr>
                            <m:t>𝑑</m:t>
                          </m:r>
                          <m:r>
                            <m:rPr>
                              <m:sty m:val="p"/>
                            </m:rPr>
                            <a:rPr kumimoji="1" lang="en-US" altLang="zh-CN" b="0" i="0" smtClean="0">
                              <a:solidFill>
                                <a:srgbClr val="000000"/>
                              </a:solidFill>
                              <a:latin typeface="Cambria Math" panose="02040503050406030204" pitchFamily="18" charset="0"/>
                            </a:rPr>
                            <m:t>l</m:t>
                          </m:r>
                          <m:r>
                            <m:rPr>
                              <m:sty m:val="p"/>
                            </m:rPr>
                            <a:rPr kumimoji="1" lang="en-US" altLang="zh-CN" i="1">
                              <a:solidFill>
                                <a:srgbClr val="000000"/>
                              </a:solidFill>
                              <a:latin typeface="Cambria Math" panose="02040503050406030204" pitchFamily="18" charset="0"/>
                            </a:rPr>
                            <m:t>og</m:t>
                          </m:r>
                          <m:r>
                            <a:rPr kumimoji="1" lang="en-US" altLang="zh-CN" b="0" i="1" smtClean="0">
                              <a:solidFill>
                                <a:srgbClr val="000000"/>
                              </a:solidFill>
                              <a:latin typeface="Cambria Math" panose="02040503050406030204" pitchFamily="18" charset="0"/>
                            </a:rPr>
                            <m:t>𝐿</m:t>
                          </m:r>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𝑤</m:t>
                              </m:r>
                            </m:e>
                          </m:d>
                        </m:num>
                        <m:den>
                          <m:r>
                            <a:rPr kumimoji="1" lang="en-US" altLang="zh-CN" i="1">
                              <a:solidFill>
                                <a:srgbClr val="000000"/>
                              </a:solidFill>
                              <a:latin typeface="Cambria Math" panose="02040503050406030204" pitchFamily="18" charset="0"/>
                            </a:rPr>
                            <m:t>𝑑𝑤</m:t>
                          </m:r>
                        </m:den>
                      </m:f>
                      <m:r>
                        <a:rPr kumimoji="1" lang="en-US" altLang="zh-CN" b="0" i="1" smtClean="0">
                          <a:solidFill>
                            <a:srgbClr val="000000"/>
                          </a:solidFill>
                          <a:latin typeface="Cambria Math" panose="02040503050406030204" pitchFamily="18" charset="0"/>
                        </a:rPr>
                        <m:t>=0</m:t>
                      </m:r>
                    </m:oMath>
                  </m:oMathPara>
                </a14:m>
                <a:endParaRPr kumimoji="1" lang="zh-CN" altLang="en-US" dirty="0">
                  <a:solidFill>
                    <a:srgbClr val="000000"/>
                  </a:solidFill>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D0D7A0EF-5300-8681-BDA3-4B1DC34E20CD}"/>
                  </a:ext>
                </a:extLst>
              </p:cNvPr>
              <p:cNvSpPr>
                <a:spLocks noGrp="1" noRot="1" noChangeAspect="1" noMove="1" noResize="1" noEditPoints="1" noAdjustHandles="1" noChangeArrowheads="1" noChangeShapeType="1" noTextEdit="1"/>
              </p:cNvSpPr>
              <p:nvPr>
                <p:ph idx="1"/>
              </p:nvPr>
            </p:nvSpPr>
            <p:spPr>
              <a:blipFill>
                <a:blip r:embed="rId3"/>
                <a:stretch>
                  <a:fillRect l="-1387" t="-5386" r="-2081" b="-236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3599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7A10A-3351-B33D-202F-F1E6D53BCFBD}"/>
              </a:ext>
            </a:extLst>
          </p:cNvPr>
          <p:cNvSpPr>
            <a:spLocks noGrp="1"/>
          </p:cNvSpPr>
          <p:nvPr>
            <p:ph type="title"/>
          </p:nvPr>
        </p:nvSpPr>
        <p:spPr/>
        <p:txBody>
          <a:bodyPr/>
          <a:lstStyle/>
          <a:p>
            <a:r>
              <a:rPr kumimoji="1" lang="en-US" altLang="zh-CN" dirty="0"/>
              <a:t>Likelihood Function in Linear Regression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B53CA2F-FB7D-9738-7067-F9C2349C7810}"/>
                  </a:ext>
                </a:extLst>
              </p:cNvPr>
              <p:cNvSpPr>
                <a:spLocks noGrp="1"/>
              </p:cNvSpPr>
              <p:nvPr>
                <p:ph idx="1"/>
              </p:nvPr>
            </p:nvSpPr>
            <p:spPr/>
            <p:txBody>
              <a:bodyPr/>
              <a:lstStyle/>
              <a:p>
                <a:r>
                  <a:rPr kumimoji="1" lang="en-US" altLang="zh-CN" dirty="0">
                    <a:latin typeface="Arial" panose="020B0604020202020204" pitchFamily="34" charset="0"/>
                  </a:rPr>
                  <a:t>Likelihood function of parameter </a:t>
                </a:r>
                <a14:m>
                  <m:oMath xmlns:m="http://schemas.openxmlformats.org/officeDocument/2006/math">
                    <m:r>
                      <a:rPr kumimoji="1" lang="en-US" altLang="zh-CN" i="1" dirty="0" smtClean="0">
                        <a:latin typeface="Cambria Math" panose="02040503050406030204" pitchFamily="18" charset="0"/>
                      </a:rPr>
                      <m:t>𝑤</m:t>
                    </m:r>
                  </m:oMath>
                </a14:m>
                <a:r>
                  <a:rPr kumimoji="1" lang="en-US" altLang="zh-CN" dirty="0">
                    <a:latin typeface="Arial" panose="020B0604020202020204" pitchFamily="34" charset="0"/>
                  </a:rPr>
                  <a:t> in training set </a:t>
                </a:r>
                <a14:m>
                  <m:oMath xmlns:m="http://schemas.openxmlformats.org/officeDocument/2006/math">
                    <m:r>
                      <a:rPr kumimoji="1" lang="en-US" altLang="zh-CN" i="1" dirty="0" smtClean="0">
                        <a:latin typeface="Cambria Math" panose="02040503050406030204" pitchFamily="18" charset="0"/>
                      </a:rPr>
                      <m:t>𝐷</m:t>
                    </m:r>
                  </m:oMath>
                </a14:m>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r>
                  <a:rPr kumimoji="1" lang="en-US" altLang="zh-CN" dirty="0">
                    <a:latin typeface="Arial" panose="020B0604020202020204" pitchFamily="34" charset="0"/>
                  </a:rPr>
                  <a:t>MLE finds a set of parameters </a:t>
                </a:r>
                <a14:m>
                  <m:oMath xmlns:m="http://schemas.openxmlformats.org/officeDocument/2006/math">
                    <m:r>
                      <a:rPr kumimoji="1" lang="en-US" altLang="zh-CN" i="1" dirty="0" smtClean="0">
                        <a:latin typeface="Cambria Math" panose="02040503050406030204" pitchFamily="18" charset="0"/>
                      </a:rPr>
                      <m:t>𝑤</m:t>
                    </m:r>
                  </m:oMath>
                </a14:m>
                <a:r>
                  <a:rPr kumimoji="1" lang="en-US" altLang="zh-CN" dirty="0">
                    <a:latin typeface="Arial" panose="020B0604020202020204" pitchFamily="34" charset="0"/>
                  </a:rPr>
                  <a:t> such that the likelihood function </a:t>
                </a:r>
                <a14:m>
                  <m:oMath xmlns:m="http://schemas.openxmlformats.org/officeDocument/2006/math">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7B53CA2F-FB7D-9738-7067-F9C2349C7810}"/>
                  </a:ext>
                </a:extLst>
              </p:cNvPr>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F84F236-743A-04A1-E3DF-FAA4CA7824FD}"/>
              </a:ext>
            </a:extLst>
          </p:cNvPr>
          <p:cNvPicPr>
            <a:picLocks noChangeAspect="1"/>
          </p:cNvPicPr>
          <p:nvPr/>
        </p:nvPicPr>
        <p:blipFill>
          <a:blip r:embed="rId4"/>
          <a:stretch>
            <a:fillRect/>
          </a:stretch>
        </p:blipFill>
        <p:spPr>
          <a:xfrm>
            <a:off x="1371600" y="1752600"/>
            <a:ext cx="5295900" cy="1081958"/>
          </a:xfrm>
          <a:prstGeom prst="rect">
            <a:avLst/>
          </a:prstGeom>
        </p:spPr>
      </p:pic>
      <p:pic>
        <p:nvPicPr>
          <p:cNvPr id="6" name="图片 5">
            <a:extLst>
              <a:ext uri="{FF2B5EF4-FFF2-40B4-BE49-F238E27FC236}">
                <a16:creationId xmlns:a16="http://schemas.microsoft.com/office/drawing/2014/main" id="{30F7AF7E-FB6D-7C04-FD82-F1699E2FC622}"/>
              </a:ext>
            </a:extLst>
          </p:cNvPr>
          <p:cNvPicPr>
            <a:picLocks noChangeAspect="1"/>
          </p:cNvPicPr>
          <p:nvPr/>
        </p:nvPicPr>
        <p:blipFill>
          <a:blip r:embed="rId5"/>
          <a:stretch>
            <a:fillRect/>
          </a:stretch>
        </p:blipFill>
        <p:spPr>
          <a:xfrm>
            <a:off x="6667500" y="1700309"/>
            <a:ext cx="3835400" cy="1134249"/>
          </a:xfrm>
          <a:prstGeom prst="rect">
            <a:avLst/>
          </a:prstGeom>
        </p:spPr>
      </p:pic>
      <p:pic>
        <p:nvPicPr>
          <p:cNvPr id="7" name="图片 6">
            <a:extLst>
              <a:ext uri="{FF2B5EF4-FFF2-40B4-BE49-F238E27FC236}">
                <a16:creationId xmlns:a16="http://schemas.microsoft.com/office/drawing/2014/main" id="{B48BD84F-4CC0-DA46-28D3-65BB8899B946}"/>
              </a:ext>
            </a:extLst>
          </p:cNvPr>
          <p:cNvPicPr>
            <a:picLocks noChangeAspect="1"/>
          </p:cNvPicPr>
          <p:nvPr/>
        </p:nvPicPr>
        <p:blipFill>
          <a:blip r:embed="rId6"/>
          <a:stretch>
            <a:fillRect/>
          </a:stretch>
        </p:blipFill>
        <p:spPr>
          <a:xfrm>
            <a:off x="2438400" y="4419600"/>
            <a:ext cx="3530600" cy="979526"/>
          </a:xfrm>
          <a:prstGeom prst="rect">
            <a:avLst/>
          </a:prstGeom>
        </p:spPr>
      </p:pic>
      <p:sp>
        <p:nvSpPr>
          <p:cNvPr id="8" name="右箭头 7">
            <a:extLst>
              <a:ext uri="{FF2B5EF4-FFF2-40B4-BE49-F238E27FC236}">
                <a16:creationId xmlns:a16="http://schemas.microsoft.com/office/drawing/2014/main" id="{47257469-5923-C140-87F1-13F9186EBEA6}"/>
              </a:ext>
            </a:extLst>
          </p:cNvPr>
          <p:cNvSpPr/>
          <p:nvPr/>
        </p:nvSpPr>
        <p:spPr>
          <a:xfrm>
            <a:off x="6172200" y="4800600"/>
            <a:ext cx="838200" cy="228600"/>
          </a:xfrm>
          <a:prstGeom prst="rightArrow">
            <a:avLst/>
          </a:prstGeom>
          <a:solidFill>
            <a:schemeClr val="bg2"/>
          </a:solidFill>
        </p:spPr>
        <p:txBody>
          <a:bodyPr wrap="none" rtlCol="0" anchor="ctr">
            <a:spAutoFit/>
          </a:bodyPr>
          <a:lstStyle/>
          <a:p>
            <a:pPr algn="ctr"/>
            <a:endParaRPr kumimoji="1" lang="zh-CN" altLang="en-US" sz="2400" dirty="0"/>
          </a:p>
        </p:txBody>
      </p:sp>
      <p:pic>
        <p:nvPicPr>
          <p:cNvPr id="9" name="图片 8">
            <a:extLst>
              <a:ext uri="{FF2B5EF4-FFF2-40B4-BE49-F238E27FC236}">
                <a16:creationId xmlns:a16="http://schemas.microsoft.com/office/drawing/2014/main" id="{A99BB83C-F8D2-8723-1204-1A9CBF59D2F4}"/>
              </a:ext>
            </a:extLst>
          </p:cNvPr>
          <p:cNvPicPr>
            <a:picLocks noChangeAspect="1"/>
          </p:cNvPicPr>
          <p:nvPr/>
        </p:nvPicPr>
        <p:blipFill>
          <a:blip r:embed="rId7"/>
          <a:stretch>
            <a:fillRect/>
          </a:stretch>
        </p:blipFill>
        <p:spPr>
          <a:xfrm>
            <a:off x="7086600" y="4544200"/>
            <a:ext cx="3123288" cy="628649"/>
          </a:xfrm>
          <a:prstGeom prst="rect">
            <a:avLst/>
          </a:prstGeom>
        </p:spPr>
      </p:pic>
    </p:spTree>
    <p:extLst>
      <p:ext uri="{BB962C8B-B14F-4D97-AF65-F5344CB8AC3E}">
        <p14:creationId xmlns:p14="http://schemas.microsoft.com/office/powerpoint/2010/main" val="35179459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C8F87-56E4-E66E-233D-D0F2252E5E86}"/>
              </a:ext>
            </a:extLst>
          </p:cNvPr>
          <p:cNvSpPr>
            <a:spLocks noGrp="1"/>
          </p:cNvSpPr>
          <p:nvPr>
            <p:ph type="title"/>
          </p:nvPr>
        </p:nvSpPr>
        <p:spPr/>
        <p:txBody>
          <a:bodyPr/>
          <a:lstStyle/>
          <a:p>
            <a:r>
              <a:rPr kumimoji="1" lang="en" altLang="zh-CN" dirty="0"/>
              <a:t>Bayesian Perspective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81AC3B-07E3-DCC2-7DEC-D9807151869E}"/>
                  </a:ext>
                </a:extLst>
              </p:cNvPr>
              <p:cNvSpPr>
                <a:spLocks noGrp="1"/>
              </p:cNvSpPr>
              <p:nvPr>
                <p:ph idx="1"/>
              </p:nvPr>
            </p:nvSpPr>
            <p:spPr/>
            <p:txBody>
              <a:bodyPr/>
              <a:lstStyle/>
              <a:p>
                <a:r>
                  <a:rPr kumimoji="1" lang="en-US" altLang="zh-CN" dirty="0">
                    <a:latin typeface="Arial" panose="020B0604020202020204" pitchFamily="34" charset="0"/>
                  </a:rPr>
                  <a:t>Maximum Likelihood:</a:t>
                </a:r>
              </a:p>
              <a:p>
                <a:pPr lvl="1"/>
                <a:r>
                  <a:rPr kumimoji="1" lang="en" altLang="zh-CN" dirty="0">
                    <a:latin typeface="Arial" panose="020B0604020202020204" pitchFamily="34" charset="0"/>
                    <a:cs typeface="Arial" panose="020B0604020202020204" pitchFamily="34" charset="0"/>
                  </a:rPr>
                  <a:t>When the training data is relatively small, overfitting will occur, resulting in inaccurate parameter estimation</a:t>
                </a:r>
              </a:p>
              <a:p>
                <a:pPr lvl="1"/>
                <a:r>
                  <a:rPr kumimoji="1" lang="en" altLang="zh-CN" dirty="0">
                    <a:latin typeface="Arial" panose="020B0604020202020204" pitchFamily="34" charset="0"/>
                    <a:cs typeface="Arial" panose="020B0604020202020204" pitchFamily="34" charset="0"/>
                  </a:rPr>
                  <a:t>Add prior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先验</a:t>
                </a:r>
                <a:r>
                  <a:rPr kumimoji="1" lang="en-US" altLang="zh-CN" dirty="0">
                    <a:latin typeface="Arial" panose="020B0604020202020204" pitchFamily="34" charset="0"/>
                    <a:cs typeface="Arial" panose="020B0604020202020204" pitchFamily="34" charset="0"/>
                  </a:rPr>
                  <a:t>)</a:t>
                </a:r>
                <a:r>
                  <a:rPr kumimoji="1" lang="en" altLang="zh-CN" dirty="0">
                    <a:latin typeface="Arial" panose="020B0604020202020204" pitchFamily="34" charset="0"/>
                    <a:cs typeface="Arial" panose="020B0604020202020204" pitchFamily="34" charset="0"/>
                  </a:rPr>
                  <a:t> knowledge to the parameters</a:t>
                </a:r>
              </a:p>
              <a:p>
                <a:r>
                  <a:rPr kumimoji="1" lang="en" altLang="zh-CN" dirty="0">
                    <a:latin typeface="Arial" panose="020B0604020202020204" pitchFamily="34" charset="0"/>
                  </a:rPr>
                  <a:t>Bayesian Learning:</a:t>
                </a:r>
              </a:p>
              <a:p>
                <a:pPr lvl="1"/>
                <a:r>
                  <a:rPr kumimoji="1" lang="en" altLang="zh-CN" dirty="0">
                    <a:latin typeface="Arial" panose="020B0604020202020204" pitchFamily="34" charset="0"/>
                    <a:cs typeface="Arial" panose="020B0604020202020204" pitchFamily="34" charset="0"/>
                  </a:rPr>
                  <a:t>Consider the parameter </a:t>
                </a:r>
                <a14:m>
                  <m:oMath xmlns:m="http://schemas.openxmlformats.org/officeDocument/2006/math">
                    <m:r>
                      <a:rPr kumimoji="1" lang="en" altLang="zh-CN" i="1" dirty="0" smtClean="0">
                        <a:latin typeface="Cambria Math" panose="02040503050406030204" pitchFamily="18" charset="0"/>
                      </a:rPr>
                      <m:t>𝑤</m:t>
                    </m:r>
                  </m:oMath>
                </a14:m>
                <a:r>
                  <a:rPr kumimoji="1" lang="en" altLang="zh-CN" dirty="0">
                    <a:latin typeface="Arial" panose="020B0604020202020204" pitchFamily="34" charset="0"/>
                    <a:cs typeface="Arial" panose="020B0604020202020204" pitchFamily="34" charset="0"/>
                  </a:rPr>
                  <a:t> as a random variable</a:t>
                </a:r>
              </a:p>
              <a:p>
                <a:pPr lvl="1"/>
                <a:r>
                  <a:rPr kumimoji="1" lang="en" altLang="zh-CN" dirty="0">
                    <a:latin typeface="Arial" panose="020B0604020202020204" pitchFamily="34" charset="0"/>
                    <a:cs typeface="Arial" panose="020B0604020202020204" pitchFamily="34" charset="0"/>
                  </a:rPr>
                  <a:t>Objective: Given a set of observation data </a:t>
                </a:r>
                <a14:m>
                  <m:oMath xmlns:m="http://schemas.openxmlformats.org/officeDocument/2006/math">
                    <m:r>
                      <a:rPr kumimoji="1" lang="en" altLang="zh-CN" i="1" dirty="0" smtClean="0">
                        <a:latin typeface="Cambria Math" panose="02040503050406030204" pitchFamily="18" charset="0"/>
                      </a:rPr>
                      <m:t>𝑋</m:t>
                    </m:r>
                  </m:oMath>
                </a14:m>
                <a:r>
                  <a:rPr kumimoji="1" lang="en" altLang="zh-CN" dirty="0">
                    <a:latin typeface="Arial" panose="020B0604020202020204" pitchFamily="34" charset="0"/>
                    <a:cs typeface="Arial" panose="020B0604020202020204" pitchFamily="34" charset="0"/>
                  </a:rPr>
                  <a:t>, find the distribution </a:t>
                </a:r>
                <a14:m>
                  <m:oMath xmlns:m="http://schemas.openxmlformats.org/officeDocument/2006/math">
                    <m:r>
                      <a:rPr kumimoji="1" lang="en" altLang="zh-CN" i="1" dirty="0" smtClean="0">
                        <a:latin typeface="Cambria Math" panose="02040503050406030204" pitchFamily="18" charset="0"/>
                      </a:rPr>
                      <m:t>𝑝</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𝑤</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𝑋</m:t>
                    </m:r>
                    <m:r>
                      <a:rPr kumimoji="1" lang="en-US" altLang="zh-CN" b="0" i="1" dirty="0" smtClean="0">
                        <a:latin typeface="Cambria Math" panose="02040503050406030204" pitchFamily="18" charset="0"/>
                      </a:rPr>
                      <m:t>)</m:t>
                    </m:r>
                  </m:oMath>
                </a14:m>
                <a:r>
                  <a:rPr kumimoji="1" lang="en" altLang="zh-CN" dirty="0">
                    <a:latin typeface="Arial" panose="020B0604020202020204" pitchFamily="34" charset="0"/>
                    <a:cs typeface="Arial" panose="020B0604020202020204" pitchFamily="34" charset="0"/>
                  </a:rPr>
                  <a:t> of parameter </a:t>
                </a:r>
                <a14:m>
                  <m:oMath xmlns:m="http://schemas.openxmlformats.org/officeDocument/2006/math">
                    <m:r>
                      <a:rPr kumimoji="1" lang="en" altLang="zh-CN" i="1" dirty="0" smtClean="0">
                        <a:latin typeface="Cambria Math" panose="02040503050406030204" pitchFamily="18" charset="0"/>
                      </a:rPr>
                      <m:t>𝑤</m:t>
                    </m:r>
                  </m:oMath>
                </a14:m>
                <a:endParaRPr kumimoji="1" lang="en-US" altLang="zh-CN" dirty="0">
                  <a:latin typeface="Arial" panose="020B0604020202020204" pitchFamily="34" charset="0"/>
                  <a:cs typeface="Arial" panose="020B0604020202020204" pitchFamily="34" charset="0"/>
                </a:endParaRPr>
              </a:p>
              <a:p>
                <a:pPr lvl="1"/>
                <a14:m>
                  <m:oMath xmlns:m="http://schemas.openxmlformats.org/officeDocument/2006/math">
                    <m:r>
                      <a:rPr kumimoji="1" lang="en" altLang="zh-CN" i="1" dirty="0" smtClean="0">
                        <a:latin typeface="Cambria Math" panose="02040503050406030204" pitchFamily="18" charset="0"/>
                      </a:rPr>
                      <m:t>𝑝</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𝑤</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𝑋</m:t>
                    </m:r>
                    <m:r>
                      <a:rPr kumimoji="1" lang="en-US" altLang="zh-CN" b="0" i="1" dirty="0" smtClean="0">
                        <a:latin typeface="Cambria Math" panose="02040503050406030204" pitchFamily="18" charset="0"/>
                      </a:rPr>
                      <m:t>)</m:t>
                    </m:r>
                  </m:oMath>
                </a14:m>
                <a:r>
                  <a:rPr kumimoji="1" lang="en-US" altLang="zh-CN" dirty="0">
                    <a:latin typeface="Arial" panose="020B0604020202020204" pitchFamily="34" charset="0"/>
                    <a:cs typeface="Arial" panose="020B0604020202020204" pitchFamily="34" charset="0"/>
                  </a:rPr>
                  <a:t> is also called posterior distribution (</a:t>
                </a:r>
                <a:r>
                  <a:rPr kumimoji="1" lang="zh-CN" altLang="en-US" dirty="0">
                    <a:latin typeface="Arial" panose="020B0604020202020204" pitchFamily="34" charset="0"/>
                    <a:cs typeface="Arial" panose="020B0604020202020204" pitchFamily="34" charset="0"/>
                  </a:rPr>
                  <a:t>后验分布</a:t>
                </a:r>
                <a:r>
                  <a:rPr kumimoji="1" lang="en-US" altLang="zh-CN" dirty="0">
                    <a:latin typeface="Arial" panose="020B0604020202020204" pitchFamily="34" charset="0"/>
                    <a:cs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D81AC3B-07E3-DCC2-7DEC-D9807151869E}"/>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4236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BF12E-1EFD-5D39-1164-D45D513BD0B6}"/>
              </a:ext>
            </a:extLst>
          </p:cNvPr>
          <p:cNvSpPr>
            <a:spLocks noGrp="1"/>
          </p:cNvSpPr>
          <p:nvPr>
            <p:ph type="title"/>
          </p:nvPr>
        </p:nvSpPr>
        <p:spPr/>
        <p:txBody>
          <a:bodyPr/>
          <a:lstStyle/>
          <a:p>
            <a:r>
              <a:rPr kumimoji="1" lang="en-US" altLang="zh-CN" dirty="0"/>
              <a:t>Basic Idea of Probability</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94710F-F874-E773-80B0-E288D6912EBD}"/>
                  </a:ext>
                </a:extLst>
              </p:cNvPr>
              <p:cNvSpPr>
                <a:spLocks noGrp="1"/>
              </p:cNvSpPr>
              <p:nvPr>
                <p:ph idx="1"/>
              </p:nvPr>
            </p:nvSpPr>
            <p:spPr/>
            <p:txBody>
              <a:bodyPr/>
              <a:lstStyle/>
              <a:p>
                <a:r>
                  <a:rPr kumimoji="1" lang="en" altLang="zh-CN" dirty="0">
                    <a:latin typeface="Arial" panose="020B0604020202020204" pitchFamily="34" charset="0"/>
                  </a:rPr>
                  <a:t>Bayesian rule</a:t>
                </a:r>
              </a:p>
              <a:p>
                <a:pPr lvl="1"/>
                <a:r>
                  <a:rPr kumimoji="1" lang="en" altLang="zh-CN" dirty="0">
                    <a:latin typeface="Arial" panose="020B0604020202020204" pitchFamily="34" charset="0"/>
                    <a:cs typeface="Arial" panose="020B0604020202020204" pitchFamily="34" charset="0"/>
                  </a:rPr>
                  <a:t>The relationship between </a:t>
                </a:r>
                <a14:m>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oMath>
                </a14:m>
                <a:r>
                  <a:rPr kumimoji="1" lang="en-US" altLang="zh-CN" dirty="0">
                    <a:latin typeface="Arial" panose="020B0604020202020204" pitchFamily="34" charset="0"/>
                    <a:cs typeface="Arial" panose="020B0604020202020204" pitchFamily="34" charset="0"/>
                  </a:rPr>
                  <a:t> and </a:t>
                </a:r>
                <a14:m>
                  <m:oMath xmlns:m="http://schemas.openxmlformats.org/officeDocument/2006/math">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a14:m>
                <a:r>
                  <a:rPr kumimoji="1" lang="en-US" altLang="zh-CN" dirty="0">
                    <a:latin typeface="Arial" panose="020B0604020202020204" pitchFamily="34" charset="0"/>
                    <a:cs typeface="Arial" panose="020B0604020202020204" pitchFamily="34" charset="0"/>
                  </a:rPr>
                  <a:t>: </a:t>
                </a:r>
                <a14:m>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e>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den>
                    </m:f>
                  </m:oMath>
                </a14:m>
                <a:endParaRPr kumimoji="1" lang="en-US" altLang="zh-CN" dirty="0">
                  <a:latin typeface="Arial" panose="020B0604020202020204" pitchFamily="34" charset="0"/>
                  <a:cs typeface="Arial" panose="020B0604020202020204" pitchFamily="34" charset="0"/>
                </a:endParaRPr>
              </a:p>
              <a:p>
                <a:pPr lvl="1"/>
                <a:r>
                  <a:rPr kumimoji="1" lang="en-US" altLang="zh-CN" dirty="0">
                    <a:latin typeface="Arial" panose="020B0604020202020204" pitchFamily="34" charset="0"/>
                    <a:cs typeface="Arial" panose="020B0604020202020204" pitchFamily="34" charset="0"/>
                  </a:rPr>
                  <a:t>Posterior, Likelihood, and </a:t>
                </a:r>
                <a:r>
                  <a:rPr kumimoji="1" lang="en" altLang="zh-CN" dirty="0">
                    <a:latin typeface="Arial" panose="020B0604020202020204" pitchFamily="34" charset="0"/>
                    <a:cs typeface="Arial" panose="020B0604020202020204" pitchFamily="34" charset="0"/>
                  </a:rPr>
                  <a:t>prior</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cs typeface="Arial" panose="020B0604020202020204" pitchFamily="34" charset="0"/>
                        </a:rPr>
                        <m:t>𝑝</m:t>
                      </m:r>
                      <m:r>
                        <a:rPr kumimoji="1" lang="en-US" altLang="zh-CN" b="0" i="1" smtClean="0">
                          <a:latin typeface="Cambria Math" panose="02040503050406030204" pitchFamily="18" charset="0"/>
                          <a:cs typeface="Arial" panose="020B0604020202020204" pitchFamily="34" charset="0"/>
                        </a:rPr>
                        <m:t>(</m:t>
                      </m:r>
                      <m:r>
                        <a:rPr kumimoji="1" lang="en-US" altLang="zh-CN" b="0" i="1" smtClean="0">
                          <a:latin typeface="Cambria Math" panose="02040503050406030204" pitchFamily="18" charset="0"/>
                          <a:cs typeface="Arial" panose="020B0604020202020204" pitchFamily="34" charset="0"/>
                        </a:rPr>
                        <m:t>𝑤</m:t>
                      </m:r>
                      <m:r>
                        <a:rPr kumimoji="1" lang="en-US" altLang="zh-CN" b="0" i="1" smtClean="0">
                          <a:latin typeface="Cambria Math" panose="02040503050406030204" pitchFamily="18" charset="0"/>
                          <a:cs typeface="Arial" panose="020B0604020202020204" pitchFamily="34" charset="0"/>
                        </a:rPr>
                        <m:t>|</m:t>
                      </m:r>
                      <m:r>
                        <a:rPr kumimoji="1" lang="en-US" altLang="zh-CN" b="0" i="1" smtClean="0">
                          <a:latin typeface="Cambria Math" panose="02040503050406030204" pitchFamily="18" charset="0"/>
                          <a:cs typeface="Arial" panose="020B0604020202020204" pitchFamily="34" charset="0"/>
                        </a:rPr>
                        <m:t>𝑥</m:t>
                      </m:r>
                      <m:r>
                        <a:rPr kumimoji="1" lang="en-US" altLang="zh-CN" b="0" i="1" smtClean="0">
                          <a:latin typeface="Cambria Math" panose="02040503050406030204" pitchFamily="18" charset="0"/>
                          <a:cs typeface="Arial" panose="020B0604020202020204" pitchFamily="34" charset="0"/>
                        </a:rPr>
                        <m:t>)∝</m:t>
                      </m:r>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𝑝</m:t>
                      </m:r>
                      <m:d>
                        <m:dPr>
                          <m:ctrlP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𝑥</m:t>
                          </m:r>
                        </m:e>
                        <m:e>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𝑤</m:t>
                          </m:r>
                        </m:e>
                      </m:d>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𝑝</m:t>
                      </m:r>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𝑤</m:t>
                      </m:r>
                      <m:r>
                        <a:rPr kumimoji="1" lang="en-US" altLang="zh-CN"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kumimoji="1" lang="en-US" altLang="zh-CN" dirty="0">
                  <a:latin typeface="Arial" panose="020B0604020202020204" pitchFamily="34" charset="0"/>
                  <a:cs typeface="Arial" panose="020B0604020202020204" pitchFamily="34" charset="0"/>
                </a:endParaRPr>
              </a:p>
              <a:p>
                <a:pPr marL="154484" lvl="1" indent="0">
                  <a:buNone/>
                </a:pPr>
                <a:endParaRPr kumimoji="1" lang="zh-CN" alt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7D94710F-F874-E773-80B0-E288D6912EBD}"/>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CF68021-FD2C-2603-4E86-8C8D242F0E71}"/>
                  </a:ext>
                </a:extLst>
              </p:cNvPr>
              <p:cNvSpPr txBox="1"/>
              <p:nvPr/>
            </p:nvSpPr>
            <p:spPr>
              <a:xfrm>
                <a:off x="4191000" y="3124200"/>
                <a:ext cx="5638800" cy="1631216"/>
              </a:xfrm>
              <a:prstGeom prst="rect">
                <a:avLst/>
              </a:prstGeom>
              <a:noFill/>
            </p:spPr>
            <p:txBody>
              <a:bodyPr wrap="square" rtlCol="0">
                <a:spAutoFit/>
              </a:bodyPr>
              <a:lstStyle/>
              <a:p>
                <a:r>
                  <a:rPr kumimoji="1" lang="en-US" altLang="zh-CN" sz="2800" dirty="0"/>
                  <a:t>Posterior</a:t>
                </a:r>
                <a:r>
                  <a:rPr kumimoji="1" lang="en-US" altLang="zh-CN" sz="4400" b="0" dirty="0">
                    <a:ea typeface="Cambria Math" panose="02040503050406030204" pitchFamily="18" charset="0"/>
                    <a:cs typeface="Arial" panose="020B0604020202020204" pitchFamily="34" charset="0"/>
                  </a:rPr>
                  <a:t> </a:t>
                </a:r>
                <a14:m>
                  <m:oMath xmlns:m="http://schemas.openxmlformats.org/officeDocument/2006/math">
                    <m:r>
                      <a:rPr kumimoji="1" lang="en-US" altLang="zh-CN" sz="4400" b="0" i="1" smtClean="0">
                        <a:latin typeface="Cambria Math" panose="02040503050406030204" pitchFamily="18" charset="0"/>
                        <a:ea typeface="Cambria Math" panose="02040503050406030204" pitchFamily="18" charset="0"/>
                        <a:cs typeface="Arial" panose="020B0604020202020204" pitchFamily="34" charset="0"/>
                      </a:rPr>
                      <m:t>∝</m:t>
                    </m:r>
                  </m:oMath>
                </a14:m>
                <a:r>
                  <a:rPr kumimoji="1" lang="en-US" altLang="zh-CN" sz="2800" dirty="0"/>
                  <a:t> Likelihood</a:t>
                </a:r>
                <a14:m>
                  <m:oMath xmlns:m="http://schemas.openxmlformats.org/officeDocument/2006/math">
                    <m:r>
                      <a:rPr kumimoji="1" lang="en-US" altLang="zh-CN" sz="2800" b="0" i="1" dirty="0" smtClean="0">
                        <a:latin typeface="Cambria Math" panose="02040503050406030204" pitchFamily="18" charset="0"/>
                      </a:rPr>
                      <m:t>×</m:t>
                    </m:r>
                  </m:oMath>
                </a14:m>
                <a:r>
                  <a:rPr kumimoji="1" lang="en-US" altLang="zh-CN" sz="2800" dirty="0"/>
                  <a:t>Prior</a:t>
                </a:r>
                <a:endParaRPr kumimoji="1" lang="zh-CN" altLang="en-US" sz="2800" dirty="0"/>
              </a:p>
              <a:p>
                <a:r>
                  <a:rPr kumimoji="1" lang="en-US" altLang="zh-CN" sz="2800" dirty="0"/>
                  <a:t> </a:t>
                </a:r>
                <a:endParaRPr kumimoji="1" lang="zh-CN" altLang="en-US" sz="2800" dirty="0"/>
              </a:p>
              <a:p>
                <a:endParaRPr kumimoji="1" lang="zh-CN" altLang="en-US" sz="2800" dirty="0"/>
              </a:p>
            </p:txBody>
          </p:sp>
        </mc:Choice>
        <mc:Fallback xmlns="">
          <p:sp>
            <p:nvSpPr>
              <p:cNvPr id="5" name="文本框 4">
                <a:extLst>
                  <a:ext uri="{FF2B5EF4-FFF2-40B4-BE49-F238E27FC236}">
                    <a16:creationId xmlns:a16="http://schemas.microsoft.com/office/drawing/2014/main" id="{4CF68021-FD2C-2603-4E86-8C8D242F0E71}"/>
                  </a:ext>
                </a:extLst>
              </p:cNvPr>
              <p:cNvSpPr txBox="1">
                <a:spLocks noRot="1" noChangeAspect="1" noMove="1" noResize="1" noEditPoints="1" noAdjustHandles="1" noChangeArrowheads="1" noChangeShapeType="1" noTextEdit="1"/>
              </p:cNvSpPr>
              <p:nvPr/>
            </p:nvSpPr>
            <p:spPr>
              <a:xfrm>
                <a:off x="4191000" y="3124200"/>
                <a:ext cx="5638800" cy="1631216"/>
              </a:xfrm>
              <a:prstGeom prst="rect">
                <a:avLst/>
              </a:prstGeom>
              <a:blipFill>
                <a:blip r:embed="rId3"/>
                <a:stretch>
                  <a:fillRect l="-2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4723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5FEF1-19C8-88B1-1BB5-46B135F7E0D4}"/>
              </a:ext>
            </a:extLst>
          </p:cNvPr>
          <p:cNvSpPr>
            <a:spLocks noGrp="1"/>
          </p:cNvSpPr>
          <p:nvPr>
            <p:ph type="title"/>
          </p:nvPr>
        </p:nvSpPr>
        <p:spPr/>
        <p:txBody>
          <a:bodyPr/>
          <a:lstStyle/>
          <a:p>
            <a:r>
              <a:rPr kumimoji="1" lang="en-US" altLang="zh-CN" dirty="0"/>
              <a:t>Bayesian Estimation</a:t>
            </a:r>
            <a:endParaRPr kumimoji="1" lang="zh-CN" altLang="en-US" dirty="0"/>
          </a:p>
        </p:txBody>
      </p:sp>
      <p:sp>
        <p:nvSpPr>
          <p:cNvPr id="3" name="内容占位符 2">
            <a:extLst>
              <a:ext uri="{FF2B5EF4-FFF2-40B4-BE49-F238E27FC236}">
                <a16:creationId xmlns:a16="http://schemas.microsoft.com/office/drawing/2014/main" id="{5E20E8E7-C8E3-4719-01C3-A8D762536611}"/>
              </a:ext>
            </a:extLst>
          </p:cNvPr>
          <p:cNvSpPr>
            <a:spLocks noGrp="1"/>
          </p:cNvSpPr>
          <p:nvPr>
            <p:ph idx="1"/>
          </p:nvPr>
        </p:nvSpPr>
        <p:spPr/>
        <p:txBody>
          <a:bodyPr/>
          <a:lstStyle/>
          <a:p>
            <a:r>
              <a:rPr kumimoji="1" lang="en-US" altLang="zh-CN" dirty="0">
                <a:latin typeface="Arial" panose="020B0604020202020204" pitchFamily="34" charset="0"/>
              </a:rPr>
              <a:t>Linear regression adopting Bayesian estimation is called Bayesian Linear Regression (</a:t>
            </a:r>
            <a:r>
              <a:rPr kumimoji="1" lang="zh-CN" altLang="en-US" dirty="0">
                <a:latin typeface="Arial" panose="020B0604020202020204" pitchFamily="34" charset="0"/>
              </a:rPr>
              <a:t>贝叶斯线性回归</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pic>
        <p:nvPicPr>
          <p:cNvPr id="4" name="图片 3">
            <a:extLst>
              <a:ext uri="{FF2B5EF4-FFF2-40B4-BE49-F238E27FC236}">
                <a16:creationId xmlns:a16="http://schemas.microsoft.com/office/drawing/2014/main" id="{3CC44273-D8F7-4EC9-A2AA-674E56E2CEBC}"/>
              </a:ext>
            </a:extLst>
          </p:cNvPr>
          <p:cNvPicPr>
            <a:picLocks noChangeAspect="1"/>
          </p:cNvPicPr>
          <p:nvPr/>
        </p:nvPicPr>
        <p:blipFill>
          <a:blip r:embed="rId2"/>
          <a:stretch>
            <a:fillRect/>
          </a:stretch>
        </p:blipFill>
        <p:spPr>
          <a:xfrm>
            <a:off x="1186526" y="2133600"/>
            <a:ext cx="9818947" cy="4035656"/>
          </a:xfrm>
          <a:prstGeom prst="rect">
            <a:avLst/>
          </a:prstGeom>
        </p:spPr>
      </p:pic>
    </p:spTree>
    <p:extLst>
      <p:ext uri="{BB962C8B-B14F-4D97-AF65-F5344CB8AC3E}">
        <p14:creationId xmlns:p14="http://schemas.microsoft.com/office/powerpoint/2010/main" val="2931692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A1919-EBC3-6249-6D6A-C994B081F13F}"/>
              </a:ext>
            </a:extLst>
          </p:cNvPr>
          <p:cNvSpPr>
            <a:spLocks noGrp="1"/>
          </p:cNvSpPr>
          <p:nvPr>
            <p:ph type="title"/>
          </p:nvPr>
        </p:nvSpPr>
        <p:spPr/>
        <p:txBody>
          <a:bodyPr/>
          <a:lstStyle/>
          <a:p>
            <a:r>
              <a:rPr kumimoji="1" lang="en-US" altLang="zh-CN" dirty="0"/>
              <a:t>Maximum A Posteriori Estimation (MAP)</a:t>
            </a:r>
            <a:endParaRPr kumimoji="1" lang="zh-CN" altLang="en-US" dirty="0"/>
          </a:p>
        </p:txBody>
      </p:sp>
      <p:sp>
        <p:nvSpPr>
          <p:cNvPr id="3" name="内容占位符 2">
            <a:extLst>
              <a:ext uri="{FF2B5EF4-FFF2-40B4-BE49-F238E27FC236}">
                <a16:creationId xmlns:a16="http://schemas.microsoft.com/office/drawing/2014/main" id="{B717A492-F588-FAE5-4BC4-1C372E3EB6DD}"/>
              </a:ext>
            </a:extLst>
          </p:cNvPr>
          <p:cNvSpPr>
            <a:spLocks noGrp="1"/>
          </p:cNvSpPr>
          <p:nvPr>
            <p:ph idx="1"/>
          </p:nvPr>
        </p:nvSpPr>
        <p:spPr/>
        <p:txBody>
          <a:bodyPr/>
          <a:lstStyle/>
          <a:p>
            <a:r>
              <a:rPr kumimoji="1" lang="en" altLang="zh-CN" dirty="0">
                <a:latin typeface="Arial" panose="020B0604020202020204" pitchFamily="34" charset="0"/>
              </a:rPr>
              <a:t>Bayesian estimation is an interval estimation of parameters, that is, the distribution of parameters in an interval.</a:t>
            </a:r>
          </a:p>
          <a:p>
            <a:pPr lvl="1"/>
            <a:r>
              <a:rPr kumimoji="1" lang="en" altLang="zh-CN" dirty="0">
                <a:latin typeface="Arial" panose="020B0604020202020204" pitchFamily="34" charset="0"/>
                <a:cs typeface="Arial" panose="020B0604020202020204" pitchFamily="34" charset="0"/>
              </a:rPr>
              <a:t>If you want to get an optimal parameter value, you can use the maximum a posteriori estimation (MAP).</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8C8C7BC-4C42-ECC5-8710-60E27465AD10}"/>
              </a:ext>
            </a:extLst>
          </p:cNvPr>
          <p:cNvPicPr>
            <a:picLocks noChangeAspect="1"/>
          </p:cNvPicPr>
          <p:nvPr/>
        </p:nvPicPr>
        <p:blipFill>
          <a:blip r:embed="rId2"/>
          <a:stretch>
            <a:fillRect/>
          </a:stretch>
        </p:blipFill>
        <p:spPr>
          <a:xfrm>
            <a:off x="1334765" y="3124200"/>
            <a:ext cx="9522470" cy="2743200"/>
          </a:xfrm>
          <a:prstGeom prst="rect">
            <a:avLst/>
          </a:prstGeom>
        </p:spPr>
      </p:pic>
      <p:sp>
        <p:nvSpPr>
          <p:cNvPr id="5" name="文本框 4">
            <a:extLst>
              <a:ext uri="{FF2B5EF4-FFF2-40B4-BE49-F238E27FC236}">
                <a16:creationId xmlns:a16="http://schemas.microsoft.com/office/drawing/2014/main" id="{81D9C09E-8E53-C60E-633B-59735368F897}"/>
              </a:ext>
            </a:extLst>
          </p:cNvPr>
          <p:cNvSpPr txBox="1"/>
          <p:nvPr/>
        </p:nvSpPr>
        <p:spPr>
          <a:xfrm>
            <a:off x="1752600" y="5510524"/>
            <a:ext cx="1295400" cy="461665"/>
          </a:xfrm>
          <a:prstGeom prst="rect">
            <a:avLst/>
          </a:prstGeom>
          <a:noFill/>
        </p:spPr>
        <p:txBody>
          <a:bodyPr wrap="square" rtlCol="0">
            <a:spAutoFit/>
          </a:bodyPr>
          <a:lstStyle/>
          <a:p>
            <a:r>
              <a:rPr kumimoji="1" lang="en-US" altLang="zh-CN" sz="2400" dirty="0"/>
              <a:t>argmax</a:t>
            </a:r>
            <a:endParaRPr kumimoji="1" lang="zh-CN" altLang="en-US" sz="2400" dirty="0"/>
          </a:p>
        </p:txBody>
      </p:sp>
    </p:spTree>
    <p:extLst>
      <p:ext uri="{BB962C8B-B14F-4D97-AF65-F5344CB8AC3E}">
        <p14:creationId xmlns:p14="http://schemas.microsoft.com/office/powerpoint/2010/main" val="26022324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A8985-E8AB-4BCB-BD97-08298E7DED9A}"/>
              </a:ext>
            </a:extLst>
          </p:cNvPr>
          <p:cNvSpPr>
            <a:spLocks noGrp="1"/>
          </p:cNvSpPr>
          <p:nvPr>
            <p:ph type="title"/>
          </p:nvPr>
        </p:nvSpPr>
        <p:spPr/>
        <p:txBody>
          <a:bodyPr/>
          <a:lstStyle/>
          <a:p>
            <a:r>
              <a:rPr lang="en-US" altLang="zh-CN" dirty="0"/>
              <a:t>Conclusion</a:t>
            </a:r>
            <a:endParaRPr lang="zh-CN" altLang="en-US" dirty="0"/>
          </a:p>
        </p:txBody>
      </p:sp>
      <p:graphicFrame>
        <p:nvGraphicFramePr>
          <p:cNvPr id="3" name="表格 2">
            <a:extLst>
              <a:ext uri="{FF2B5EF4-FFF2-40B4-BE49-F238E27FC236}">
                <a16:creationId xmlns:a16="http://schemas.microsoft.com/office/drawing/2014/main" id="{5E7D4335-D978-4CDF-A666-F6CFC565B302}"/>
              </a:ext>
            </a:extLst>
          </p:cNvPr>
          <p:cNvGraphicFramePr>
            <a:graphicFrameLocks noGrp="1"/>
          </p:cNvGraphicFramePr>
          <p:nvPr>
            <p:extLst>
              <p:ext uri="{D42A27DB-BD31-4B8C-83A1-F6EECF244321}">
                <p14:modId xmlns:p14="http://schemas.microsoft.com/office/powerpoint/2010/main" val="1725431111"/>
              </p:ext>
            </p:extLst>
          </p:nvPr>
        </p:nvGraphicFramePr>
        <p:xfrm>
          <a:off x="1524000" y="1828800"/>
          <a:ext cx="9144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005463710"/>
                    </a:ext>
                  </a:extLst>
                </a:gridCol>
                <a:gridCol w="3048000">
                  <a:extLst>
                    <a:ext uri="{9D8B030D-6E8A-4147-A177-3AD203B41FA5}">
                      <a16:colId xmlns:a16="http://schemas.microsoft.com/office/drawing/2014/main" val="111326869"/>
                    </a:ext>
                  </a:extLst>
                </a:gridCol>
                <a:gridCol w="3048000">
                  <a:extLst>
                    <a:ext uri="{9D8B030D-6E8A-4147-A177-3AD203B41FA5}">
                      <a16:colId xmlns:a16="http://schemas.microsoft.com/office/drawing/2014/main" val="3585889453"/>
                    </a:ext>
                  </a:extLst>
                </a:gridCol>
              </a:tblGrid>
              <a:tr h="370840">
                <a:tc>
                  <a:txBody>
                    <a:bodyPr/>
                    <a:lstStyle/>
                    <a:p>
                      <a:pPr algn="ctr"/>
                      <a:endParaRPr lang="zh-CN" altLang="en-US" sz="3200" dirty="0"/>
                    </a:p>
                  </a:txBody>
                  <a:tcPr/>
                </a:tc>
                <a:tc>
                  <a:txBody>
                    <a:bodyPr/>
                    <a:lstStyle/>
                    <a:p>
                      <a:pPr algn="ctr"/>
                      <a:r>
                        <a:rPr kumimoji="0" lang="en" altLang="zh-CN" sz="3200" b="0" i="0" kern="1200" dirty="0">
                          <a:solidFill>
                            <a:schemeClr val="lt1"/>
                          </a:solidFill>
                          <a:effectLst/>
                          <a:latin typeface="+mn-lt"/>
                          <a:ea typeface="+mn-ea"/>
                          <a:cs typeface="+mn-cs"/>
                        </a:rPr>
                        <a:t>Without prior</a:t>
                      </a:r>
                      <a:endParaRPr lang="zh-CN" altLang="en-US" sz="3200" dirty="0"/>
                    </a:p>
                  </a:txBody>
                  <a:tcPr/>
                </a:tc>
                <a:tc>
                  <a:txBody>
                    <a:bodyPr/>
                    <a:lstStyle/>
                    <a:p>
                      <a:pPr algn="ctr"/>
                      <a:r>
                        <a:rPr lang="en-US" altLang="zh-CN" sz="3200" b="0" dirty="0"/>
                        <a:t>With prior</a:t>
                      </a:r>
                      <a:endParaRPr lang="zh-CN" altLang="en-US" sz="3200" b="0" dirty="0"/>
                    </a:p>
                  </a:txBody>
                  <a:tcPr/>
                </a:tc>
                <a:extLst>
                  <a:ext uri="{0D108BD9-81ED-4DB2-BD59-A6C34878D82A}">
                    <a16:rowId xmlns:a16="http://schemas.microsoft.com/office/drawing/2014/main" val="4258838540"/>
                  </a:ext>
                </a:extLst>
              </a:tr>
              <a:tr h="370840">
                <a:tc>
                  <a:txBody>
                    <a:bodyPr/>
                    <a:lstStyle/>
                    <a:p>
                      <a:pPr algn="ctr"/>
                      <a:r>
                        <a:rPr kumimoji="0" lang="en" altLang="zh-CN" sz="3200" b="0" i="0" kern="1200" dirty="0">
                          <a:solidFill>
                            <a:schemeClr val="dk1"/>
                          </a:solidFill>
                          <a:effectLst/>
                          <a:latin typeface="+mn-lt"/>
                          <a:ea typeface="+mn-ea"/>
                          <a:cs typeface="+mn-cs"/>
                        </a:rPr>
                        <a:t>square error</a:t>
                      </a:r>
                      <a:endParaRPr lang="zh-CN" altLang="en-US" sz="3200" dirty="0"/>
                    </a:p>
                  </a:txBody>
                  <a:tcPr/>
                </a:tc>
                <a:tc>
                  <a:txBody>
                    <a:bodyPr/>
                    <a:lstStyle/>
                    <a:p>
                      <a:pPr algn="ctr"/>
                      <a:r>
                        <a:rPr kumimoji="0" lang="en" altLang="zh-CN" sz="3200" b="0" i="0" kern="1200" dirty="0">
                          <a:solidFill>
                            <a:schemeClr val="dk1"/>
                          </a:solidFill>
                          <a:effectLst/>
                          <a:latin typeface="+mn-lt"/>
                          <a:ea typeface="+mn-ea"/>
                          <a:cs typeface="+mn-cs"/>
                        </a:rPr>
                        <a:t>Empirical risk minimization</a:t>
                      </a:r>
                      <a:endParaRPr lang="en-US" altLang="zh-CN" sz="3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altLang="zh-CN" sz="3200" b="0" i="0" kern="1200" dirty="0">
                          <a:solidFill>
                            <a:schemeClr val="dk1"/>
                          </a:solidFill>
                          <a:effectLst/>
                          <a:latin typeface="+mn-lt"/>
                          <a:ea typeface="+mn-ea"/>
                          <a:cs typeface="+mn-cs"/>
                        </a:rPr>
                        <a:t>Structural risk minimization</a:t>
                      </a:r>
                      <a:endParaRPr lang="en-US" altLang="zh-CN" sz="3200" dirty="0"/>
                    </a:p>
                  </a:txBody>
                  <a:tcPr/>
                </a:tc>
                <a:extLst>
                  <a:ext uri="{0D108BD9-81ED-4DB2-BD59-A6C34878D82A}">
                    <a16:rowId xmlns:a16="http://schemas.microsoft.com/office/drawing/2014/main" val="2423741835"/>
                  </a:ext>
                </a:extLst>
              </a:tr>
              <a:tr h="370840">
                <a:tc>
                  <a:txBody>
                    <a:bodyPr/>
                    <a:lstStyle/>
                    <a:p>
                      <a:pPr algn="ctr"/>
                      <a:r>
                        <a:rPr lang="en-US" altLang="zh-CN" sz="3200" dirty="0"/>
                        <a:t>probability</a:t>
                      </a:r>
                      <a:endParaRPr lang="zh-CN" altLang="en-US" sz="3200" dirty="0"/>
                    </a:p>
                  </a:txBody>
                  <a:tcPr/>
                </a:tc>
                <a:tc>
                  <a:txBody>
                    <a:bodyPr/>
                    <a:lstStyle/>
                    <a:p>
                      <a:pPr algn="ctr"/>
                      <a:r>
                        <a:rPr lang="en-US" altLang="zh-CN" sz="3200" dirty="0"/>
                        <a:t>MLE</a:t>
                      </a:r>
                      <a:endParaRPr lang="zh-CN" altLang="en-US" sz="3200" dirty="0"/>
                    </a:p>
                  </a:txBody>
                  <a:tcPr/>
                </a:tc>
                <a:tc>
                  <a:txBody>
                    <a:bodyPr/>
                    <a:lstStyle/>
                    <a:p>
                      <a:pPr algn="ctr"/>
                      <a:r>
                        <a:rPr lang="en-US" altLang="zh-CN" sz="3200" dirty="0"/>
                        <a:t>MAP</a:t>
                      </a:r>
                      <a:endParaRPr lang="zh-CN" altLang="en-US" sz="3200" dirty="0"/>
                    </a:p>
                  </a:txBody>
                  <a:tcPr/>
                </a:tc>
                <a:extLst>
                  <a:ext uri="{0D108BD9-81ED-4DB2-BD59-A6C34878D82A}">
                    <a16:rowId xmlns:a16="http://schemas.microsoft.com/office/drawing/2014/main" val="2655689301"/>
                  </a:ext>
                </a:extLst>
              </a:tr>
            </a:tbl>
          </a:graphicData>
        </a:graphic>
      </p:graphicFrame>
      <p:pic>
        <p:nvPicPr>
          <p:cNvPr id="5" name="图片 4">
            <a:extLst>
              <a:ext uri="{FF2B5EF4-FFF2-40B4-BE49-F238E27FC236}">
                <a16:creationId xmlns:a16="http://schemas.microsoft.com/office/drawing/2014/main" id="{A1491AC4-F35C-4D5F-A6FE-DECB099CA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74" y="4093926"/>
            <a:ext cx="2478158" cy="694868"/>
          </a:xfrm>
          <a:prstGeom prst="rect">
            <a:avLst/>
          </a:prstGeom>
        </p:spPr>
      </p:pic>
      <p:pic>
        <p:nvPicPr>
          <p:cNvPr id="7" name="图片 6">
            <a:extLst>
              <a:ext uri="{FF2B5EF4-FFF2-40B4-BE49-F238E27FC236}">
                <a16:creationId xmlns:a16="http://schemas.microsoft.com/office/drawing/2014/main" id="{4DF4DD0D-A204-4FC6-82FD-13A3301EA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4159502"/>
            <a:ext cx="2954360" cy="629292"/>
          </a:xfrm>
          <a:prstGeom prst="rect">
            <a:avLst/>
          </a:prstGeom>
        </p:spPr>
      </p:pic>
    </p:spTree>
    <p:extLst>
      <p:ext uri="{BB962C8B-B14F-4D97-AF65-F5344CB8AC3E}">
        <p14:creationId xmlns:p14="http://schemas.microsoft.com/office/powerpoint/2010/main" val="2432092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2D42-1BE8-1745-8A6D-1CFF14D1DBD1}"/>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DA19E6F5-D58D-0DAF-7789-2F66936ED4D1}"/>
              </a:ext>
            </a:extLst>
          </p:cNvPr>
          <p:cNvSpPr>
            <a:spLocks noGrp="1"/>
          </p:cNvSpPr>
          <p:nvPr>
            <p:ph type="ctrTitle"/>
          </p:nvPr>
        </p:nvSpPr>
        <p:spPr/>
        <p:txBody>
          <a:bodyPr/>
          <a:lstStyle/>
          <a:p>
            <a:r>
              <a:rPr lang="en-US" altLang="zh-CN" dirty="0"/>
              <a:t>2.6 Bias-Variance Decomposition</a:t>
            </a:r>
          </a:p>
        </p:txBody>
      </p:sp>
    </p:spTree>
    <p:extLst>
      <p:ext uri="{BB962C8B-B14F-4D97-AF65-F5344CB8AC3E}">
        <p14:creationId xmlns:p14="http://schemas.microsoft.com/office/powerpoint/2010/main" val="3802958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FF762-F3D1-8436-191D-B4AB178056AD}"/>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How to select a suitable model?</a:t>
            </a:r>
            <a:endParaRPr kumimoji="1" lang="zh-CN" altLang="en-US" dirty="0"/>
          </a:p>
        </p:txBody>
      </p:sp>
      <p:sp>
        <p:nvSpPr>
          <p:cNvPr id="3" name="内容占位符 2">
            <a:extLst>
              <a:ext uri="{FF2B5EF4-FFF2-40B4-BE49-F238E27FC236}">
                <a16:creationId xmlns:a16="http://schemas.microsoft.com/office/drawing/2014/main" id="{DC3A0502-E0A5-1A28-6879-5E9AFE6319DF}"/>
              </a:ext>
            </a:extLst>
          </p:cNvPr>
          <p:cNvSpPr>
            <a:spLocks noGrp="1"/>
          </p:cNvSpPr>
          <p:nvPr>
            <p:ph idx="1"/>
          </p:nvPr>
        </p:nvSpPr>
        <p:spPr/>
        <p:txBody>
          <a:bodyPr/>
          <a:lstStyle/>
          <a:p>
            <a:r>
              <a:rPr kumimoji="1" lang="en-US" altLang="zh-CN" dirty="0">
                <a:latin typeface="Arial" panose="020B0604020202020204" pitchFamily="34" charset="0"/>
              </a:rPr>
              <a:t>Model Selection</a:t>
            </a:r>
          </a:p>
          <a:p>
            <a:pPr lvl="1"/>
            <a:r>
              <a:rPr lang="en" altLang="zh-CN" b="0" i="0" dirty="0">
                <a:solidFill>
                  <a:srgbClr val="333333"/>
                </a:solidFill>
                <a:effectLst/>
                <a:latin typeface="Arial" panose="020B0604020202020204" pitchFamily="34" charset="0"/>
              </a:rPr>
              <a:t>Models with strong fitting ability are generally more complex and easy to overfitting.</a:t>
            </a:r>
          </a:p>
          <a:p>
            <a:pPr lvl="1"/>
            <a:r>
              <a:rPr lang="en" altLang="zh-CN" b="0" i="0" dirty="0">
                <a:solidFill>
                  <a:srgbClr val="333333"/>
                </a:solidFill>
                <a:effectLst/>
                <a:latin typeface="Arial" panose="020B0604020202020204" pitchFamily="34" charset="0"/>
              </a:rPr>
              <a:t>If the complexity of the model is limited and the fitting ability is reduced, it may be underfitted.</a:t>
            </a:r>
          </a:p>
          <a:p>
            <a:r>
              <a:rPr kumimoji="1" lang="en" altLang="zh-CN" dirty="0">
                <a:latin typeface="Arial" panose="020B0604020202020204" pitchFamily="34" charset="0"/>
              </a:rPr>
              <a:t>How to select a model?</a:t>
            </a:r>
          </a:p>
          <a:p>
            <a:pPr lvl="1"/>
            <a:r>
              <a:rPr lang="en" altLang="zh-CN" b="0" i="0" dirty="0">
                <a:solidFill>
                  <a:srgbClr val="333333"/>
                </a:solidFill>
                <a:effectLst/>
                <a:latin typeface="Arial" panose="020B0604020202020204" pitchFamily="34" charset="0"/>
              </a:rPr>
              <a:t>The more complex the model, the lower the training error. </a:t>
            </a:r>
          </a:p>
          <a:p>
            <a:pPr lvl="1"/>
            <a:r>
              <a:rPr lang="en" altLang="zh-CN" b="0" i="0" dirty="0">
                <a:solidFill>
                  <a:srgbClr val="333333"/>
                </a:solidFill>
                <a:effectLst/>
                <a:latin typeface="Arial" panose="020B0604020202020204" pitchFamily="34" charset="0"/>
              </a:rPr>
              <a:t>Model cannot be selected according to the lowest training error. </a:t>
            </a:r>
          </a:p>
          <a:p>
            <a:pPr lvl="1"/>
            <a:r>
              <a:rPr lang="en" altLang="zh-CN" b="0" i="0" dirty="0">
                <a:solidFill>
                  <a:srgbClr val="333333"/>
                </a:solidFill>
                <a:effectLst/>
                <a:latin typeface="Arial" panose="020B0604020202020204" pitchFamily="34" charset="0"/>
              </a:rPr>
              <a:t>When selecting a model, the test set is not visible.</a:t>
            </a:r>
            <a:endParaRPr kumimoji="1" lang="zh-CN" altLang="en-US" dirty="0"/>
          </a:p>
        </p:txBody>
      </p:sp>
    </p:spTree>
    <p:extLst>
      <p:ext uri="{BB962C8B-B14F-4D97-AF65-F5344CB8AC3E}">
        <p14:creationId xmlns:p14="http://schemas.microsoft.com/office/powerpoint/2010/main" val="8754254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77FA1-4BBF-BEFA-17A3-AC166C802B7F}"/>
              </a:ext>
            </a:extLst>
          </p:cNvPr>
          <p:cNvSpPr>
            <a:spLocks noGrp="1"/>
          </p:cNvSpPr>
          <p:nvPr>
            <p:ph type="title"/>
          </p:nvPr>
        </p:nvSpPr>
        <p:spPr/>
        <p:txBody>
          <a:bodyPr/>
          <a:lstStyle/>
          <a:p>
            <a:r>
              <a:rPr kumimoji="1" lang="en-US" altLang="zh-CN" dirty="0"/>
              <a:t>Bias-Variance Decomposition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7A2F2FA-D925-E9B5-3AA6-4013459BE554}"/>
                  </a:ext>
                </a:extLst>
              </p:cNvPr>
              <p:cNvSpPr>
                <a:spLocks noGrp="1"/>
              </p:cNvSpPr>
              <p:nvPr>
                <p:ph idx="1"/>
              </p:nvPr>
            </p:nvSpPr>
            <p:spPr/>
            <p:txBody>
              <a:bodyPr/>
              <a:lstStyle/>
              <a:p>
                <a:r>
                  <a:rPr kumimoji="1" lang="en-US" altLang="zh-CN" dirty="0">
                    <a:latin typeface="Arial" panose="020B0604020202020204" pitchFamily="34" charset="0"/>
                  </a:rPr>
                  <a:t>Expected risk</a:t>
                </a:r>
                <a:r>
                  <a:rPr kumimoji="1" lang="zh-CN" altLang="en-US" dirty="0">
                    <a:latin typeface="Arial" panose="020B0604020202020204" pitchFamily="34" charset="0"/>
                  </a:rPr>
                  <a:t>：</a:t>
                </a:r>
                <a:endParaRPr kumimoji="1" lang="en-US" altLang="zh-CN"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i="1" dirty="0" smtClean="0">
                          <a:solidFill>
                            <a:srgbClr val="000000"/>
                          </a:solidFill>
                          <a:latin typeface="Cambria Math" panose="02040503050406030204" pitchFamily="18" charset="0"/>
                          <a:ea typeface="Cambria Math" panose="02040503050406030204" pitchFamily="18" charset="0"/>
                        </a:rPr>
                        <m:t>ℛ</m:t>
                      </m:r>
                      <m:d>
                        <m:dPr>
                          <m:ctrlPr>
                            <a:rPr kumimoji="1" lang="en-US" altLang="zh-CN" b="0" i="1" dirty="0" smtClean="0">
                              <a:solidFill>
                                <a:srgbClr val="000000"/>
                              </a:solidFill>
                              <a:latin typeface="Cambria Math" panose="02040503050406030204" pitchFamily="18" charset="0"/>
                            </a:rPr>
                          </m:ctrlPr>
                        </m:dPr>
                        <m:e>
                          <m:r>
                            <a:rPr kumimoji="1" lang="en-US" altLang="zh-CN" b="0" i="1" dirty="0" smtClean="0">
                              <a:solidFill>
                                <a:srgbClr val="000000"/>
                              </a:solidFill>
                              <a:latin typeface="Cambria Math" panose="02040503050406030204" pitchFamily="18" charset="0"/>
                            </a:rPr>
                            <m:t>𝑓</m:t>
                          </m:r>
                        </m:e>
                      </m:d>
                      <m:r>
                        <a:rPr kumimoji="1" lang="en-US" altLang="zh-CN" b="0" i="1" dirty="0" smtClean="0">
                          <a:solidFill>
                            <a:srgbClr val="000000"/>
                          </a:solidFill>
                          <a:latin typeface="Cambria Math" panose="02040503050406030204" pitchFamily="18" charset="0"/>
                        </a:rPr>
                        <m:t>=</m:t>
                      </m:r>
                      <m:sSub>
                        <m:sSubPr>
                          <m:ctrlPr>
                            <a:rPr kumimoji="1" lang="en-US" altLang="zh-CN" b="0" i="1" dirty="0" smtClean="0">
                              <a:solidFill>
                                <a:srgbClr val="000000"/>
                              </a:solidFill>
                              <a:latin typeface="Cambria Math" panose="02040503050406030204" pitchFamily="18" charset="0"/>
                              <a:ea typeface="Cambria Math" panose="02040503050406030204" pitchFamily="18" charset="0"/>
                            </a:rPr>
                          </m:ctrlPr>
                        </m:sSubPr>
                        <m:e>
                          <m:r>
                            <a:rPr kumimoji="1" lang="en-US" altLang="zh-CN" b="0" i="1" dirty="0" smtClean="0">
                              <a:solidFill>
                                <a:srgbClr val="000000"/>
                              </a:solidFill>
                              <a:latin typeface="Cambria Math" panose="02040503050406030204" pitchFamily="18" charset="0"/>
                              <a:ea typeface="Cambria Math" panose="02040503050406030204" pitchFamily="18" charset="0"/>
                            </a:rPr>
                            <m:t>𝔼</m:t>
                          </m:r>
                        </m:e>
                        <m:sub>
                          <m:d>
                            <m:dPr>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b="0" i="1" dirty="0" smtClean="0">
                                  <a:solidFill>
                                    <a:srgbClr val="000000"/>
                                  </a:solidFill>
                                  <a:latin typeface="Cambria Math" panose="02040503050406030204" pitchFamily="18" charset="0"/>
                                  <a:ea typeface="Cambria Math" panose="02040503050406030204" pitchFamily="18" charset="0"/>
                                </a:rPr>
                                <m:t>𝑥</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e>
                          </m:d>
                          <m:r>
                            <a:rPr kumimoji="1" lang="en-US" altLang="zh-CN" b="0" i="1" dirty="0" smtClean="0">
                              <a:solidFill>
                                <a:srgbClr val="000000"/>
                              </a:solidFill>
                              <a:latin typeface="Cambria Math" panose="02040503050406030204" pitchFamily="18" charset="0"/>
                              <a:ea typeface="Cambria Math" panose="02040503050406030204" pitchFamily="18" charset="0"/>
                            </a:rPr>
                            <m:t>∼</m:t>
                          </m:r>
                          <m:sSub>
                            <m:sSubPr>
                              <m:ctrlPr>
                                <a:rPr kumimoji="1" lang="en-US" altLang="zh-CN" b="0" i="1" dirty="0" smtClean="0">
                                  <a:solidFill>
                                    <a:srgbClr val="000000"/>
                                  </a:solidFill>
                                  <a:latin typeface="Cambria Math" panose="02040503050406030204" pitchFamily="18" charset="0"/>
                                  <a:ea typeface="Cambria Math" panose="02040503050406030204" pitchFamily="18" charset="0"/>
                                </a:rPr>
                              </m:ctrlPr>
                            </m:sSubPr>
                            <m:e>
                              <m:r>
                                <a:rPr kumimoji="1" lang="en-US" altLang="zh-CN" b="0" i="1" dirty="0" smtClean="0">
                                  <a:solidFill>
                                    <a:srgbClr val="000000"/>
                                  </a:solidFill>
                                  <a:latin typeface="Cambria Math" panose="02040503050406030204" pitchFamily="18" charset="0"/>
                                  <a:ea typeface="Cambria Math" panose="02040503050406030204" pitchFamily="18" charset="0"/>
                                </a:rPr>
                                <m:t>𝑝</m:t>
                              </m:r>
                            </m:e>
                            <m:sub>
                              <m:r>
                                <a:rPr kumimoji="1" lang="en-US" altLang="zh-CN" b="0" i="1" dirty="0" smtClean="0">
                                  <a:solidFill>
                                    <a:srgbClr val="000000"/>
                                  </a:solidFill>
                                  <a:latin typeface="Cambria Math" panose="02040503050406030204" pitchFamily="18" charset="0"/>
                                  <a:ea typeface="Cambria Math" panose="02040503050406030204" pitchFamily="18" charset="0"/>
                                </a:rPr>
                                <m:t>𝑟</m:t>
                              </m:r>
                            </m:sub>
                          </m:sSub>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𝑥</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r>
                            <a:rPr kumimoji="1" lang="en-US" altLang="zh-CN" b="0" i="1" dirty="0" smtClean="0">
                              <a:solidFill>
                                <a:srgbClr val="000000"/>
                              </a:solidFill>
                              <a:latin typeface="Cambria Math" panose="02040503050406030204" pitchFamily="18" charset="0"/>
                              <a:ea typeface="Cambria Math" panose="02040503050406030204" pitchFamily="18" charset="0"/>
                            </a:rPr>
                            <m:t>)</m:t>
                          </m:r>
                        </m:sub>
                      </m:sSub>
                      <m:d>
                        <m:dPr>
                          <m:begChr m:val="["/>
                          <m:endChr m:val="]"/>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sSup>
                            <m:sSupPr>
                              <m:ctrlPr>
                                <a:rPr kumimoji="1" lang="en-US" altLang="zh-CN" b="0" i="1" dirty="0" smtClean="0">
                                  <a:solidFill>
                                    <a:srgbClr val="000000"/>
                                  </a:solidFill>
                                  <a:latin typeface="Cambria Math" panose="02040503050406030204" pitchFamily="18" charset="0"/>
                                  <a:ea typeface="Cambria Math" panose="02040503050406030204" pitchFamily="18" charset="0"/>
                                </a:rPr>
                              </m:ctrlPr>
                            </m:sSupPr>
                            <m:e>
                              <m:d>
                                <m:dPr>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b="0" i="1" dirty="0" smtClean="0">
                                      <a:solidFill>
                                        <a:srgbClr val="000000"/>
                                      </a:solidFill>
                                      <a:latin typeface="Cambria Math" panose="02040503050406030204" pitchFamily="18" charset="0"/>
                                      <a:ea typeface="Cambria Math" panose="02040503050406030204" pitchFamily="18" charset="0"/>
                                    </a:rPr>
                                    <m:t>𝑦</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𝑓</m:t>
                                  </m:r>
                                  <m:d>
                                    <m:dPr>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b="0" i="1" dirty="0" smtClean="0">
                                          <a:solidFill>
                                            <a:srgbClr val="000000"/>
                                          </a:solidFill>
                                          <a:latin typeface="Cambria Math" panose="02040503050406030204" pitchFamily="18" charset="0"/>
                                          <a:ea typeface="Cambria Math" panose="02040503050406030204" pitchFamily="18" charset="0"/>
                                        </a:rPr>
                                        <m:t>𝑥</m:t>
                                      </m:r>
                                    </m:e>
                                  </m:d>
                                </m:e>
                              </m:d>
                            </m:e>
                            <m:sup>
                              <m:r>
                                <a:rPr kumimoji="1" lang="en-US" altLang="zh-CN" b="0" i="1" dirty="0" smtClean="0">
                                  <a:solidFill>
                                    <a:srgbClr val="000000"/>
                                  </a:solidFill>
                                  <a:latin typeface="Cambria Math" panose="02040503050406030204" pitchFamily="18" charset="0"/>
                                  <a:ea typeface="Cambria Math" panose="02040503050406030204" pitchFamily="18" charset="0"/>
                                </a:rPr>
                                <m:t>2</m:t>
                              </m:r>
                            </m:sup>
                          </m:sSup>
                        </m:e>
                      </m:d>
                    </m:oMath>
                  </m:oMathPara>
                </a14:m>
                <a:endParaRPr lang="en" altLang="zh-CN" b="0" i="0" dirty="0">
                  <a:solidFill>
                    <a:srgbClr val="333333"/>
                  </a:solidFill>
                  <a:effectLst/>
                  <a:latin typeface="Arial" panose="020B0604020202020204" pitchFamily="34" charset="0"/>
                </a:endParaRPr>
              </a:p>
              <a:p>
                <a:r>
                  <a:rPr kumimoji="1" lang="en" altLang="zh-CN" dirty="0">
                    <a:latin typeface="Arial" panose="020B0604020202020204" pitchFamily="34" charset="0"/>
                  </a:rPr>
                  <a:t>The best model that ML</a:t>
                </a:r>
                <a:r>
                  <a:rPr kumimoji="1" lang="zh-CN" altLang="en-US" dirty="0">
                    <a:latin typeface="Arial" panose="020B0604020202020204" pitchFamily="34" charset="0"/>
                  </a:rPr>
                  <a:t> </a:t>
                </a:r>
                <a:r>
                  <a:rPr kumimoji="1" lang="en" altLang="zh-CN" dirty="0">
                    <a:latin typeface="Arial" panose="020B0604020202020204" pitchFamily="34" charset="0"/>
                  </a:rPr>
                  <a:t>algorithm can learn</a:t>
                </a:r>
                <a:r>
                  <a:rPr kumimoji="1" lang="zh-CN" altLang="en-US" dirty="0">
                    <a:latin typeface="Arial" panose="020B0604020202020204" pitchFamily="34" charset="0"/>
                  </a:rPr>
                  <a:t>：</a:t>
                </a:r>
                <a:endParaRPr kumimoji="1" lang="en-US" altLang="zh-CN"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𝑓</m:t>
                          </m:r>
                        </m:e>
                        <m:sup>
                          <m:r>
                            <a:rPr kumimoji="1" lang="en-US" altLang="zh-CN" b="0" i="1" smtClean="0">
                              <a:solidFill>
                                <a:srgbClr val="000000"/>
                              </a:solidFill>
                              <a:latin typeface="Cambria Math" panose="02040503050406030204" pitchFamily="18" charset="0"/>
                            </a:rPr>
                            <m:t>∗</m:t>
                          </m:r>
                        </m:sup>
                      </m:s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𝑥</m:t>
                          </m:r>
                        </m:e>
                      </m:d>
                      <m:r>
                        <a:rPr kumimoji="1" lang="en-US" altLang="zh-CN" b="0" i="1" smtClean="0">
                          <a:solidFill>
                            <a:srgbClr val="000000"/>
                          </a:solidFill>
                          <a:latin typeface="Cambria Math" panose="02040503050406030204" pitchFamily="18" charset="0"/>
                        </a:rPr>
                        <m:t>=</m:t>
                      </m:r>
                      <m:sSub>
                        <m:sSubPr>
                          <m:ctrlPr>
                            <a:rPr kumimoji="1" lang="en-US" altLang="zh-CN" i="1" dirty="0">
                              <a:solidFill>
                                <a:srgbClr val="000000"/>
                              </a:solidFill>
                              <a:latin typeface="Cambria Math" panose="02040503050406030204" pitchFamily="18" charset="0"/>
                              <a:ea typeface="Cambria Math" panose="02040503050406030204" pitchFamily="18" charset="0"/>
                            </a:rPr>
                          </m:ctrlPr>
                        </m:sSubPr>
                        <m:e>
                          <m:r>
                            <a:rPr kumimoji="1" lang="en-US" altLang="zh-CN" i="1" dirty="0">
                              <a:solidFill>
                                <a:srgbClr val="000000"/>
                              </a:solidFill>
                              <a:latin typeface="Cambria Math" panose="02040503050406030204" pitchFamily="18" charset="0"/>
                              <a:ea typeface="Cambria Math" panose="02040503050406030204" pitchFamily="18" charset="0"/>
                            </a:rPr>
                            <m:t>𝔼</m:t>
                          </m:r>
                        </m:e>
                        <m:sub>
                          <m:r>
                            <a:rPr kumimoji="1" lang="en-US" altLang="zh-CN" b="0" i="1" dirty="0" smtClean="0">
                              <a:solidFill>
                                <a:srgbClr val="000000"/>
                              </a:solidFill>
                              <a:latin typeface="Cambria Math" panose="02040503050406030204" pitchFamily="18" charset="0"/>
                              <a:ea typeface="Cambria Math" panose="02040503050406030204" pitchFamily="18" charset="0"/>
                            </a:rPr>
                            <m:t>𝑦</m:t>
                          </m:r>
                          <m:r>
                            <a:rPr kumimoji="1" lang="en-US" altLang="zh-CN" i="1" dirty="0">
                              <a:solidFill>
                                <a:srgbClr val="000000"/>
                              </a:solidFill>
                              <a:latin typeface="Cambria Math" panose="02040503050406030204" pitchFamily="18" charset="0"/>
                              <a:ea typeface="Cambria Math" panose="02040503050406030204" pitchFamily="18" charset="0"/>
                            </a:rPr>
                            <m:t>∼</m:t>
                          </m:r>
                          <m:sSub>
                            <m:sSubPr>
                              <m:ctrlPr>
                                <a:rPr kumimoji="1" lang="en-US" altLang="zh-CN" i="1" dirty="0">
                                  <a:solidFill>
                                    <a:srgbClr val="000000"/>
                                  </a:solidFill>
                                  <a:latin typeface="Cambria Math" panose="02040503050406030204" pitchFamily="18" charset="0"/>
                                  <a:ea typeface="Cambria Math" panose="02040503050406030204" pitchFamily="18" charset="0"/>
                                </a:rPr>
                              </m:ctrlPr>
                            </m:sSubPr>
                            <m:e>
                              <m:r>
                                <a:rPr kumimoji="1" lang="en-US" altLang="zh-CN" i="1" dirty="0">
                                  <a:solidFill>
                                    <a:srgbClr val="000000"/>
                                  </a:solidFill>
                                  <a:latin typeface="Cambria Math" panose="02040503050406030204" pitchFamily="18" charset="0"/>
                                  <a:ea typeface="Cambria Math" panose="02040503050406030204" pitchFamily="18" charset="0"/>
                                </a:rPr>
                                <m:t>𝑝</m:t>
                              </m:r>
                            </m:e>
                            <m:sub>
                              <m:r>
                                <a:rPr kumimoji="1" lang="en-US" altLang="zh-CN" i="1" dirty="0">
                                  <a:solidFill>
                                    <a:srgbClr val="000000"/>
                                  </a:solidFill>
                                  <a:latin typeface="Cambria Math" panose="02040503050406030204" pitchFamily="18" charset="0"/>
                                  <a:ea typeface="Cambria Math" panose="02040503050406030204" pitchFamily="18" charset="0"/>
                                </a:rPr>
                                <m:t>𝑟</m:t>
                              </m:r>
                            </m:sub>
                          </m:sSub>
                          <m:r>
                            <a:rPr kumimoji="1" lang="en-US" altLang="zh-CN" i="1" dirty="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𝑥</m:t>
                          </m:r>
                          <m:r>
                            <a:rPr kumimoji="1" lang="en-US" altLang="zh-CN" i="1" dirty="0">
                              <a:solidFill>
                                <a:srgbClr val="000000"/>
                              </a:solidFill>
                              <a:latin typeface="Cambria Math" panose="02040503050406030204" pitchFamily="18" charset="0"/>
                              <a:ea typeface="Cambria Math" panose="02040503050406030204" pitchFamily="18" charset="0"/>
                            </a:rPr>
                            <m:t>)</m:t>
                          </m:r>
                        </m:sub>
                      </m:sSub>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r>
                        <a:rPr kumimoji="1" lang="en-US" altLang="zh-CN" b="0" i="1" dirty="0" smtClean="0">
                          <a:solidFill>
                            <a:srgbClr val="000000"/>
                          </a:solidFill>
                          <a:latin typeface="Cambria Math" panose="02040503050406030204" pitchFamily="18" charset="0"/>
                          <a:ea typeface="Cambria Math" panose="02040503050406030204" pitchFamily="18" charset="0"/>
                        </a:rPr>
                        <m:t>]</m:t>
                      </m:r>
                    </m:oMath>
                  </m:oMathPara>
                </a14:m>
                <a:endParaRPr kumimoji="1" lang="en-US" altLang="zh-CN" dirty="0">
                  <a:solidFill>
                    <a:srgbClr val="000000"/>
                  </a:solidFill>
                  <a:latin typeface="Arial" panose="020B0604020202020204" pitchFamily="34" charset="0"/>
                </a:endParaRPr>
              </a:p>
              <a:p>
                <a:r>
                  <a:rPr kumimoji="1" lang="en-US" altLang="zh-CN" dirty="0">
                    <a:latin typeface="Arial" panose="020B0604020202020204" pitchFamily="34" charset="0"/>
                  </a:rPr>
                  <a:t>Expected risk can decomposed into</a:t>
                </a:r>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7A2F2FA-D925-E9B5-3AA6-4013459BE554}"/>
                  </a:ext>
                </a:extLst>
              </p:cNvPr>
              <p:cNvSpPr>
                <a:spLocks noGrp="1" noRot="1" noChangeAspect="1" noMove="1" noResize="1" noEditPoints="1" noAdjustHandles="1" noChangeArrowheads="1" noChangeShapeType="1" noTextEdit="1"/>
              </p:cNvSpPr>
              <p:nvPr>
                <p:ph idx="1"/>
              </p:nvPr>
            </p:nvSpPr>
            <p:spPr>
              <a:blipFill>
                <a:blip r:embed="rId2"/>
                <a:stretch>
                  <a:fillRect l="-925" t="-187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8C79575-3132-BF7F-117F-9B5464369CF9}"/>
              </a:ext>
            </a:extLst>
          </p:cNvPr>
          <p:cNvPicPr>
            <a:picLocks noChangeAspect="1"/>
          </p:cNvPicPr>
          <p:nvPr/>
        </p:nvPicPr>
        <p:blipFill>
          <a:blip r:embed="rId3"/>
          <a:stretch>
            <a:fillRect/>
          </a:stretch>
        </p:blipFill>
        <p:spPr>
          <a:xfrm>
            <a:off x="609600" y="3962400"/>
            <a:ext cx="6824283" cy="1676400"/>
          </a:xfrm>
          <a:prstGeom prst="rect">
            <a:avLst/>
          </a:prstGeom>
        </p:spPr>
      </p:pic>
      <p:pic>
        <p:nvPicPr>
          <p:cNvPr id="6" name="图片 5">
            <a:extLst>
              <a:ext uri="{FF2B5EF4-FFF2-40B4-BE49-F238E27FC236}">
                <a16:creationId xmlns:a16="http://schemas.microsoft.com/office/drawing/2014/main" id="{5E94C2FD-E93C-3784-66DA-3927FA49A474}"/>
              </a:ext>
            </a:extLst>
          </p:cNvPr>
          <p:cNvPicPr>
            <a:picLocks noChangeAspect="1"/>
          </p:cNvPicPr>
          <p:nvPr/>
        </p:nvPicPr>
        <p:blipFill>
          <a:blip r:embed="rId4"/>
          <a:stretch>
            <a:fillRect/>
          </a:stretch>
        </p:blipFill>
        <p:spPr>
          <a:xfrm>
            <a:off x="7046302" y="4752960"/>
            <a:ext cx="4536098" cy="1562100"/>
          </a:xfrm>
          <a:prstGeom prst="rect">
            <a:avLst/>
          </a:prstGeom>
        </p:spPr>
      </p:pic>
      <p:sp>
        <p:nvSpPr>
          <p:cNvPr id="8" name="文本框 7">
            <a:extLst>
              <a:ext uri="{FF2B5EF4-FFF2-40B4-BE49-F238E27FC236}">
                <a16:creationId xmlns:a16="http://schemas.microsoft.com/office/drawing/2014/main" id="{9D345056-70D5-A803-1FA2-7DBDA1794588}"/>
              </a:ext>
            </a:extLst>
          </p:cNvPr>
          <p:cNvSpPr txBox="1"/>
          <p:nvPr/>
        </p:nvSpPr>
        <p:spPr>
          <a:xfrm>
            <a:off x="609600" y="5792264"/>
            <a:ext cx="6097772" cy="400110"/>
          </a:xfrm>
          <a:prstGeom prst="rect">
            <a:avLst/>
          </a:prstGeom>
          <a:noFill/>
        </p:spPr>
        <p:txBody>
          <a:bodyPr wrap="square">
            <a:spAutoFit/>
          </a:bodyPr>
          <a:lstStyle/>
          <a:p>
            <a:r>
              <a:rPr kumimoji="1" lang="zh-CN" altLang="en-US" sz="2000" dirty="0"/>
              <a:t>真实目标：当前模型与最优模型之间的差距</a:t>
            </a:r>
          </a:p>
        </p:txBody>
      </p:sp>
    </p:spTree>
    <p:extLst>
      <p:ext uri="{BB962C8B-B14F-4D97-AF65-F5344CB8AC3E}">
        <p14:creationId xmlns:p14="http://schemas.microsoft.com/office/powerpoint/2010/main" val="78712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Gradient Descent (</a:t>
            </a:r>
            <a:r>
              <a:rPr lang="zh-CN" altLang="en-US" dirty="0"/>
              <a:t>梯度下降法</a:t>
            </a:r>
            <a:r>
              <a:rPr lang="en-US" altLang="zh-CN" dirty="0"/>
              <a:t>)</a:t>
            </a:r>
            <a:endParaRPr lang="zh-CN" altLang="en-US" dirty="0"/>
          </a:p>
        </p:txBody>
      </p:sp>
      <p:pic>
        <p:nvPicPr>
          <p:cNvPr id="1030" name="Picture 6" descr="相关图片"/>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2825" y="1543373"/>
            <a:ext cx="3129762" cy="32224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6754876" y="1371601"/>
            <a:ext cx="3048614" cy="30232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5B25AD8-6117-4EBF-B8BE-5F7805878416}"/>
                  </a:ext>
                </a:extLst>
              </p:cNvPr>
              <p:cNvSpPr/>
              <p:nvPr/>
            </p:nvSpPr>
            <p:spPr>
              <a:xfrm>
                <a:off x="6019800" y="4825665"/>
                <a:ext cx="5486400" cy="369332"/>
              </a:xfrm>
              <a:prstGeom prst="rect">
                <a:avLst/>
              </a:prstGeom>
            </p:spPr>
            <p:txBody>
              <a:bodyPr wrap="square">
                <a:spAutoFit/>
              </a:bodyPr>
              <a:lstStyle/>
              <a:p>
                <a:r>
                  <a:rPr lang="en-US" altLang="zh-CN" dirty="0"/>
                  <a:t>The search step size </a:t>
                </a:r>
                <a14:m>
                  <m:oMath xmlns:m="http://schemas.openxmlformats.org/officeDocument/2006/math">
                    <m:r>
                      <a:rPr lang="en-US" altLang="zh-CN" b="0" i="1" smtClean="0">
                        <a:latin typeface="Cambria Math" panose="02040503050406030204" pitchFamily="18" charset="0"/>
                      </a:rPr>
                      <m:t>𝛼</m:t>
                    </m:r>
                  </m:oMath>
                </a14:m>
                <a:r>
                  <a:rPr lang="en-US" altLang="zh-CN" dirty="0"/>
                  <a:t> is also called </a:t>
                </a:r>
                <a:r>
                  <a:rPr lang="en-US" altLang="zh-CN" dirty="0">
                    <a:solidFill>
                      <a:srgbClr val="FF0000"/>
                    </a:solidFill>
                  </a:rPr>
                  <a:t>Learning Rate</a:t>
                </a:r>
                <a:endParaRPr lang="zh-CN" altLang="en-US" dirty="0">
                  <a:solidFill>
                    <a:srgbClr val="FF0000"/>
                  </a:solidFill>
                </a:endParaRPr>
              </a:p>
            </p:txBody>
          </p:sp>
        </mc:Choice>
        <mc:Fallback xmlns="">
          <p:sp>
            <p:nvSpPr>
              <p:cNvPr id="6" name="矩形 5">
                <a:extLst>
                  <a:ext uri="{FF2B5EF4-FFF2-40B4-BE49-F238E27FC236}">
                    <a16:creationId xmlns:a16="http://schemas.microsoft.com/office/drawing/2014/main" id="{25B25AD8-6117-4EBF-B8BE-5F7805878416}"/>
                  </a:ext>
                </a:extLst>
              </p:cNvPr>
              <p:cNvSpPr>
                <a:spLocks noRot="1" noChangeAspect="1" noMove="1" noResize="1" noEditPoints="1" noAdjustHandles="1" noChangeArrowheads="1" noChangeShapeType="1" noTextEdit="1"/>
              </p:cNvSpPr>
              <p:nvPr/>
            </p:nvSpPr>
            <p:spPr>
              <a:xfrm>
                <a:off x="6019800" y="4825665"/>
                <a:ext cx="5486400" cy="369332"/>
              </a:xfrm>
              <a:prstGeom prst="rect">
                <a:avLst/>
              </a:prstGeom>
              <a:blipFill>
                <a:blip r:embed="rId5"/>
                <a:stretch>
                  <a:fillRect l="-1155" t="-10345" b="-2758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FD8B76F-9ACB-E390-60ED-CC50AF59DCFF}"/>
              </a:ext>
            </a:extLst>
          </p:cNvPr>
          <p:cNvPicPr>
            <a:picLocks noChangeAspect="1"/>
          </p:cNvPicPr>
          <p:nvPr/>
        </p:nvPicPr>
        <p:blipFill>
          <a:blip r:embed="rId6"/>
          <a:stretch>
            <a:fillRect/>
          </a:stretch>
        </p:blipFill>
        <p:spPr>
          <a:xfrm>
            <a:off x="1447800" y="4828305"/>
            <a:ext cx="3340100" cy="1282700"/>
          </a:xfrm>
          <a:prstGeom prst="rect">
            <a:avLst/>
          </a:prstGeom>
        </p:spPr>
      </p:pic>
    </p:spTree>
    <p:extLst>
      <p:ext uri="{BB962C8B-B14F-4D97-AF65-F5344CB8AC3E}">
        <p14:creationId xmlns:p14="http://schemas.microsoft.com/office/powerpoint/2010/main" val="2470619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73EC2-F826-1AB5-4DAB-19AE92E9DACC}"/>
              </a:ext>
            </a:extLst>
          </p:cNvPr>
          <p:cNvSpPr>
            <a:spLocks noGrp="1"/>
          </p:cNvSpPr>
          <p:nvPr>
            <p:ph type="title"/>
          </p:nvPr>
        </p:nvSpPr>
        <p:spPr/>
        <p:txBody>
          <a:bodyPr/>
          <a:lstStyle/>
          <a:p>
            <a:r>
              <a:rPr kumimoji="1" lang="en-US" altLang="zh-CN" dirty="0"/>
              <a:t>Bias-Variance Decomposition</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FB2F060-B4CC-960F-91D1-BB0266589E94}"/>
                  </a:ext>
                </a:extLst>
              </p:cNvPr>
              <p:cNvSpPr>
                <a:spLocks noGrp="1"/>
              </p:cNvSpPr>
              <p:nvPr>
                <p:ph idx="1"/>
              </p:nvPr>
            </p:nvSpPr>
            <p:spPr/>
            <p:txBody>
              <a:bodyPr/>
              <a:lstStyle/>
              <a:p>
                <a:r>
                  <a:rPr kumimoji="1" lang="en" altLang="zh-CN" sz="2800" dirty="0">
                    <a:latin typeface="Arial" panose="020B0604020202020204" pitchFamily="34" charset="0"/>
                  </a:rPr>
                  <a:t>Actually training a model, different training sets get different models.</a:t>
                </a:r>
              </a:p>
              <a:p>
                <a:pPr lvl="1"/>
                <a:r>
                  <a:rPr lang="en" altLang="zh-CN" sz="2400" b="0" i="0" dirty="0">
                    <a:solidFill>
                      <a:srgbClr val="333333"/>
                    </a:solidFill>
                    <a:effectLst/>
                    <a:latin typeface="Arial" panose="020B0604020202020204" pitchFamily="34" charset="0"/>
                  </a:rPr>
                  <a:t>The ability of a ML algorithm (including model and optimization algorithm) can be evaluated by the average performance of models on different training sets.</a:t>
                </a:r>
              </a:p>
              <a:p>
                <a:pPr lvl="1"/>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ea typeface="Cambria Math" panose="02040503050406030204" pitchFamily="18" charset="0"/>
                          </a:rPr>
                          <m:t>𝒟</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oMath>
                </a14:m>
                <a:r>
                  <a:rPr kumimoji="1" lang="en-US" altLang="zh-CN" sz="2400" dirty="0">
                    <a:latin typeface="Arial" panose="020B0604020202020204" pitchFamily="34" charset="0"/>
                  </a:rPr>
                  <a:t> is the model learned from training set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𝒟</m:t>
                    </m:r>
                  </m:oMath>
                </a14:m>
                <a:r>
                  <a:rPr kumimoji="1" lang="en-US" altLang="zh-CN" sz="2400" dirty="0">
                    <a:latin typeface="Arial" panose="020B0604020202020204" pitchFamily="34" charset="0"/>
                  </a:rPr>
                  <a:t>.</a:t>
                </a:r>
              </a:p>
              <a:p>
                <a:pPr lvl="1"/>
                <a:r>
                  <a:rPr kumimoji="1" lang="en-US" altLang="zh-CN" sz="2400" dirty="0">
                    <a:latin typeface="Arial" panose="020B0604020202020204" pitchFamily="34" charset="0"/>
                  </a:rPr>
                  <a:t>For a single samples:</a:t>
                </a:r>
                <a:endParaRPr kumimoji="1" lang="zh-CN" altLang="en-US" sz="2400" dirty="0">
                  <a:latin typeface="Arial" panose="020B0604020202020204" pitchFamily="34" charset="0"/>
                </a:endParaRPr>
              </a:p>
            </p:txBody>
          </p:sp>
        </mc:Choice>
        <mc:Fallback xmlns="">
          <p:sp>
            <p:nvSpPr>
              <p:cNvPr id="5" name="内容占位符 4">
                <a:extLst>
                  <a:ext uri="{FF2B5EF4-FFF2-40B4-BE49-F238E27FC236}">
                    <a16:creationId xmlns:a16="http://schemas.microsoft.com/office/drawing/2014/main" id="{FFB2F060-B4CC-960F-91D1-BB0266589E94}"/>
                  </a:ext>
                </a:extLst>
              </p:cNvPr>
              <p:cNvSpPr>
                <a:spLocks noGrp="1" noRot="1" noChangeAspect="1" noMove="1" noResize="1" noEditPoints="1" noAdjustHandles="1" noChangeArrowheads="1" noChangeShapeType="1" noTextEdit="1"/>
              </p:cNvSpPr>
              <p:nvPr>
                <p:ph idx="1"/>
              </p:nvPr>
            </p:nvSpPr>
            <p:spPr>
              <a:blipFill>
                <a:blip r:embed="rId3"/>
                <a:stretch>
                  <a:fillRect l="-578" t="-1405" r="-161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D894434-89AD-FE23-A81B-910BAC5770CF}"/>
              </a:ext>
            </a:extLst>
          </p:cNvPr>
          <p:cNvPicPr>
            <a:picLocks noChangeAspect="1"/>
          </p:cNvPicPr>
          <p:nvPr/>
        </p:nvPicPr>
        <p:blipFill>
          <a:blip r:embed="rId4"/>
          <a:stretch>
            <a:fillRect/>
          </a:stretch>
        </p:blipFill>
        <p:spPr>
          <a:xfrm>
            <a:off x="2490551" y="3200400"/>
            <a:ext cx="7210898" cy="2862434"/>
          </a:xfrm>
          <a:prstGeom prst="rect">
            <a:avLst/>
          </a:prstGeom>
        </p:spPr>
      </p:pic>
    </p:spTree>
    <p:extLst>
      <p:ext uri="{BB962C8B-B14F-4D97-AF65-F5344CB8AC3E}">
        <p14:creationId xmlns:p14="http://schemas.microsoft.com/office/powerpoint/2010/main" val="2316796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Bias-Variance Decomposition</a:t>
            </a:r>
            <a:endParaRPr lang="zh-CN" altLang="en-US" dirty="0"/>
          </a:p>
        </p:txBody>
      </p:sp>
      <p:sp>
        <p:nvSpPr>
          <p:cNvPr id="3" name="内容占位符 2"/>
          <p:cNvSpPr>
            <a:spLocks noGrp="1"/>
          </p:cNvSpPr>
          <p:nvPr>
            <p:ph idx="1"/>
          </p:nvPr>
        </p:nvSpPr>
        <p:spPr/>
        <p:txBody>
          <a:bodyPr/>
          <a:lstStyle/>
          <a:p>
            <a:r>
              <a:rPr lang="en-US" altLang="zh-CN" dirty="0">
                <a:latin typeface="Arial" panose="020B0604020202020204" pitchFamily="34" charset="0"/>
              </a:rPr>
              <a:t>Expected error</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Expected error is decomposed into</a:t>
            </a:r>
          </a:p>
          <a:p>
            <a:endParaRPr lang="zh-CN" altLang="en-US" dirty="0">
              <a:latin typeface="Arial" panose="020B0604020202020204" pitchFamily="34"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276600"/>
            <a:ext cx="4422538" cy="71574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482" y="4438923"/>
            <a:ext cx="2985840" cy="474760"/>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599" y="4551695"/>
            <a:ext cx="2942473" cy="720264"/>
          </a:xfrm>
          <a:prstGeom prst="rect">
            <a:avLst/>
          </a:prstGeom>
        </p:spPr>
      </p:pic>
      <p:pic>
        <p:nvPicPr>
          <p:cNvPr id="9" name="图片 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3509" y="5341215"/>
            <a:ext cx="3264694" cy="643446"/>
          </a:xfrm>
          <a:prstGeom prst="rect">
            <a:avLst/>
          </a:prstGeom>
        </p:spPr>
      </p:pic>
      <p:cxnSp>
        <p:nvCxnSpPr>
          <p:cNvPr id="11" name="直接连接符 10"/>
          <p:cNvCxnSpPr>
            <a:endCxn id="7" idx="0"/>
          </p:cNvCxnSpPr>
          <p:nvPr/>
        </p:nvCxnSpPr>
        <p:spPr>
          <a:xfrm>
            <a:off x="7757122" y="3912875"/>
            <a:ext cx="869280" cy="526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flipH="1">
            <a:off x="3240835" y="3992343"/>
            <a:ext cx="1812876" cy="559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0"/>
          </p:cNvCxnSpPr>
          <p:nvPr/>
        </p:nvCxnSpPr>
        <p:spPr>
          <a:xfrm flipH="1">
            <a:off x="6275857" y="3912875"/>
            <a:ext cx="371099" cy="1428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9D0CE2D-933A-B0ED-8B0B-258EB71BE82D}"/>
              </a:ext>
            </a:extLst>
          </p:cNvPr>
          <p:cNvPicPr>
            <a:picLocks noChangeAspect="1"/>
          </p:cNvPicPr>
          <p:nvPr/>
        </p:nvPicPr>
        <p:blipFill>
          <a:blip r:embed="rId7"/>
          <a:stretch>
            <a:fillRect/>
          </a:stretch>
        </p:blipFill>
        <p:spPr>
          <a:xfrm>
            <a:off x="3556000" y="1395406"/>
            <a:ext cx="5207000" cy="1219200"/>
          </a:xfrm>
          <a:prstGeom prst="rect">
            <a:avLst/>
          </a:prstGeom>
        </p:spPr>
      </p:pic>
    </p:spTree>
    <p:extLst>
      <p:ext uri="{BB962C8B-B14F-4D97-AF65-F5344CB8AC3E}">
        <p14:creationId xmlns:p14="http://schemas.microsoft.com/office/powerpoint/2010/main" val="17067645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Model Selection: Deviation and Variance</a:t>
            </a:r>
            <a:endParaRPr lang="zh-CN" altLang="en-US" dirty="0"/>
          </a:p>
        </p:txBody>
      </p:sp>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35710" y="1600200"/>
            <a:ext cx="4560290" cy="4114800"/>
          </a:xfrm>
          <a:prstGeom prst="rect">
            <a:avLst/>
          </a:prstGeom>
        </p:spPr>
      </p:pic>
      <p:sp>
        <p:nvSpPr>
          <p:cNvPr id="5" name="矩形 4"/>
          <p:cNvSpPr/>
          <p:nvPr/>
        </p:nvSpPr>
        <p:spPr>
          <a:xfrm>
            <a:off x="1447800" y="1447800"/>
            <a:ext cx="2819400" cy="2285999"/>
          </a:xfrm>
          <a:prstGeom prst="rect">
            <a:avLst/>
          </a:prstGeom>
          <a:ln>
            <a:solidFill>
              <a:schemeClr val="accent3"/>
            </a:solidFill>
          </a:ln>
        </p:spPr>
        <p:txBody>
          <a:bodyPr wrap="square" rtlCol="0" anchor="ctr">
            <a:spAutoFit/>
          </a:bodyPr>
          <a:lstStyle/>
          <a:p>
            <a:pPr algn="ctr"/>
            <a:endParaRPr lang="zh-CN" altLang="en-US" sz="2400" dirty="0"/>
          </a:p>
        </p:txBody>
      </p:sp>
      <p:pic>
        <p:nvPicPr>
          <p:cNvPr id="4" name="图片 3"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114" y="2332701"/>
            <a:ext cx="4384138" cy="2802195"/>
          </a:xfrm>
          <a:prstGeom prst="rect">
            <a:avLst/>
          </a:prstGeom>
        </p:spPr>
      </p:pic>
      <p:sp>
        <p:nvSpPr>
          <p:cNvPr id="8" name="矩形 7">
            <a:extLst>
              <a:ext uri="{FF2B5EF4-FFF2-40B4-BE49-F238E27FC236}">
                <a16:creationId xmlns:a16="http://schemas.microsoft.com/office/drawing/2014/main" id="{490363D2-E4B5-4D18-80AE-DF0A8B384B68}"/>
              </a:ext>
            </a:extLst>
          </p:cNvPr>
          <p:cNvSpPr/>
          <p:nvPr/>
        </p:nvSpPr>
        <p:spPr>
          <a:xfrm>
            <a:off x="685800" y="5867400"/>
            <a:ext cx="7950446" cy="461665"/>
          </a:xfrm>
          <a:prstGeom prst="rect">
            <a:avLst/>
          </a:prstGeom>
        </p:spPr>
        <p:txBody>
          <a:bodyPr wrap="none">
            <a:spAutoFit/>
          </a:bodyPr>
          <a:lstStyle/>
          <a:p>
            <a:r>
              <a:rPr lang="en" altLang="zh-CN" sz="2400" dirty="0">
                <a:solidFill>
                  <a:srgbClr val="FF0000"/>
                </a:solidFill>
              </a:rPr>
              <a:t>Ensemble</a:t>
            </a:r>
            <a:r>
              <a:rPr lang="en" altLang="zh-CN" sz="2400" b="0" i="0" dirty="0">
                <a:solidFill>
                  <a:srgbClr val="FF0000"/>
                </a:solidFill>
                <a:effectLst/>
                <a:latin typeface="Arial" panose="020B0604020202020204" pitchFamily="34" charset="0"/>
              </a:rPr>
              <a:t> model: an effective method to reduce variance</a:t>
            </a:r>
            <a:endParaRPr lang="zh-CN" altLang="en-US" sz="2400" dirty="0">
              <a:solidFill>
                <a:srgbClr val="FF0000"/>
              </a:solidFill>
            </a:endParaRPr>
          </a:p>
        </p:txBody>
      </p:sp>
      <p:sp>
        <p:nvSpPr>
          <p:cNvPr id="6" name="文本框 5">
            <a:extLst>
              <a:ext uri="{FF2B5EF4-FFF2-40B4-BE49-F238E27FC236}">
                <a16:creationId xmlns:a16="http://schemas.microsoft.com/office/drawing/2014/main" id="{2DDFD93B-8EF6-F9E9-2D4C-B99DAB6779D0}"/>
              </a:ext>
            </a:extLst>
          </p:cNvPr>
          <p:cNvSpPr txBox="1"/>
          <p:nvPr/>
        </p:nvSpPr>
        <p:spPr>
          <a:xfrm>
            <a:off x="6096000" y="1447800"/>
            <a:ext cx="5029200" cy="646331"/>
          </a:xfrm>
          <a:prstGeom prst="rect">
            <a:avLst/>
          </a:prstGeom>
          <a:noFill/>
        </p:spPr>
        <p:txBody>
          <a:bodyPr wrap="square" rtlCol="0">
            <a:spAutoFit/>
          </a:bodyPr>
          <a:lstStyle/>
          <a:p>
            <a:r>
              <a:rPr lang="en" altLang="zh-CN" b="0" i="0" dirty="0">
                <a:solidFill>
                  <a:srgbClr val="333333"/>
                </a:solidFill>
                <a:effectLst/>
                <a:latin typeface="Arial" panose="020B0604020202020204" pitchFamily="34" charset="0"/>
              </a:rPr>
              <a:t>Minimizing expected risk is equivalent to minimizing the sum of deviation and variance.</a:t>
            </a:r>
            <a:endParaRPr kumimoji="1" lang="zh-CN" altLang="en-US" dirty="0"/>
          </a:p>
        </p:txBody>
      </p:sp>
    </p:spTree>
    <p:custDataLst>
      <p:tags r:id="rId1"/>
    </p:custDataLst>
    <p:extLst>
      <p:ext uri="{BB962C8B-B14F-4D97-AF65-F5344CB8AC3E}">
        <p14:creationId xmlns:p14="http://schemas.microsoft.com/office/powerpoint/2010/main" val="364355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66698-B80A-4D1B-8D74-401ECC133D24}"/>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Common Theorems</a:t>
            </a:r>
            <a:endParaRPr lang="en-US" altLang="zh-CN" dirty="0"/>
          </a:p>
        </p:txBody>
      </p:sp>
      <p:sp>
        <p:nvSpPr>
          <p:cNvPr id="4" name="内容占位符 3">
            <a:extLst>
              <a:ext uri="{FF2B5EF4-FFF2-40B4-BE49-F238E27FC236}">
                <a16:creationId xmlns:a16="http://schemas.microsoft.com/office/drawing/2014/main" id="{941630B4-0CEF-4C2F-8F32-30E389C98F00}"/>
              </a:ext>
            </a:extLst>
          </p:cNvPr>
          <p:cNvSpPr>
            <a:spLocks noGrp="1"/>
          </p:cNvSpPr>
          <p:nvPr>
            <p:ph idx="1"/>
          </p:nvPr>
        </p:nvSpPr>
        <p:spPr/>
        <p:txBody>
          <a:bodyPr/>
          <a:lstStyle/>
          <a:p>
            <a:r>
              <a:rPr lang="en-US" altLang="zh-CN" dirty="0">
                <a:latin typeface="Arial" panose="020B0604020202020204" pitchFamily="34" charset="0"/>
              </a:rPr>
              <a:t>No Free Lunch Theorem (</a:t>
            </a:r>
            <a:r>
              <a:rPr lang="zh-CN" altLang="en-US" dirty="0">
                <a:latin typeface="Arial" panose="020B0604020202020204" pitchFamily="34" charset="0"/>
              </a:rPr>
              <a:t>没有免费午餐定理</a:t>
            </a:r>
            <a:r>
              <a:rPr lang="en-US" altLang="zh-CN" dirty="0">
                <a:latin typeface="Arial" panose="020B0604020202020204" pitchFamily="34" charset="0"/>
              </a:rPr>
              <a:t>)</a:t>
            </a:r>
          </a:p>
          <a:p>
            <a:pPr lvl="1"/>
            <a:r>
              <a:rPr lang="en" altLang="zh-CN" b="0" i="0" dirty="0">
                <a:solidFill>
                  <a:srgbClr val="333333"/>
                </a:solidFill>
                <a:effectLst/>
                <a:latin typeface="Arial" panose="020B0604020202020204" pitchFamily="34" charset="0"/>
                <a:cs typeface="Arial" panose="020B0604020202020204" pitchFamily="34" charset="0"/>
              </a:rPr>
              <a:t>For the iterative optimization algorithm, there is no algorithm that is effective for all problems (in a limited search space). If an algorithm is effective for some problems, it must be worse than the pure random search algorithm for others.</a:t>
            </a:r>
            <a:endParaRPr lang="zh-CN" altLang="en-US" dirty="0">
              <a:latin typeface="Arial" panose="020B0604020202020204" pitchFamily="34" charset="0"/>
              <a:cs typeface="Arial" panose="020B0604020202020204" pitchFamily="34" charset="0"/>
            </a:endParaRPr>
          </a:p>
        </p:txBody>
      </p:sp>
      <p:pic>
        <p:nvPicPr>
          <p:cNvPr id="2050" name="Picture 2" descr="Image result for æ²¡æåè´¹åé¤å®ç">
            <a:extLst>
              <a:ext uri="{FF2B5EF4-FFF2-40B4-BE49-F238E27FC236}">
                <a16:creationId xmlns:a16="http://schemas.microsoft.com/office/drawing/2014/main" id="{549BE71C-35C6-4F66-A637-B5441F3B6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156" y="3429000"/>
            <a:ext cx="3595688" cy="26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192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66698-B80A-4D1B-8D74-401ECC133D24}"/>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Common Theorems</a:t>
            </a:r>
            <a:endParaRPr lang="en-US" altLang="zh-CN" dirty="0"/>
          </a:p>
        </p:txBody>
      </p:sp>
      <p:sp>
        <p:nvSpPr>
          <p:cNvPr id="4" name="内容占位符 3">
            <a:extLst>
              <a:ext uri="{FF2B5EF4-FFF2-40B4-BE49-F238E27FC236}">
                <a16:creationId xmlns:a16="http://schemas.microsoft.com/office/drawing/2014/main" id="{941630B4-0CEF-4C2F-8F32-30E389C98F00}"/>
              </a:ext>
            </a:extLst>
          </p:cNvPr>
          <p:cNvSpPr>
            <a:spLocks noGrp="1"/>
          </p:cNvSpPr>
          <p:nvPr>
            <p:ph idx="1"/>
          </p:nvPr>
        </p:nvSpPr>
        <p:spPr/>
        <p:txBody>
          <a:bodyPr/>
          <a:lstStyle/>
          <a:p>
            <a:r>
              <a:rPr lang="en-US" altLang="zh-CN" dirty="0">
                <a:latin typeface="Arial" panose="020B0604020202020204" pitchFamily="34" charset="0"/>
                <a:ea typeface="SimSun" panose="02010600030101010101" pitchFamily="2" charset="-122"/>
              </a:rPr>
              <a:t>Ugly Duckling Theorem (</a:t>
            </a:r>
            <a:r>
              <a:rPr lang="zh-CN" altLang="en-US" dirty="0">
                <a:latin typeface="Arial" panose="020B0604020202020204" pitchFamily="34" charset="0"/>
                <a:ea typeface="SimSun" panose="02010600030101010101" pitchFamily="2" charset="-122"/>
              </a:rPr>
              <a:t>丑小鸭定理</a:t>
            </a:r>
            <a:r>
              <a:rPr lang="en-US" altLang="zh-CN" dirty="0">
                <a:latin typeface="Arial" panose="020B0604020202020204" pitchFamily="34" charset="0"/>
                <a:ea typeface="SimSun" panose="02010600030101010101" pitchFamily="2" charset="-122"/>
              </a:rPr>
              <a:t>)</a:t>
            </a:r>
          </a:p>
          <a:p>
            <a:pPr lvl="1"/>
            <a:r>
              <a:rPr lang="en" altLang="zh-CN" b="0" i="0" dirty="0">
                <a:solidFill>
                  <a:srgbClr val="333333"/>
                </a:solidFill>
                <a:effectLst/>
                <a:latin typeface="Arial" panose="020B0604020202020204" pitchFamily="34" charset="0"/>
                <a:ea typeface="SimSun" panose="02010600030101010101" pitchFamily="2" charset="-122"/>
                <a:cs typeface="Arial" panose="020B0604020202020204" pitchFamily="34" charset="0"/>
              </a:rPr>
              <a:t>The difference between an ugly duckling and a white swan is as great as that between two white swans.</a:t>
            </a:r>
            <a:endParaRPr lang="en-US" altLang="zh-CN" dirty="0">
              <a:latin typeface="Arial" panose="020B0604020202020204" pitchFamily="34" charset="0"/>
              <a:ea typeface="SimSun" panose="02010600030101010101" pitchFamily="2" charset="-122"/>
              <a:cs typeface="Arial" panose="020B0604020202020204" pitchFamily="34" charset="0"/>
            </a:endParaRPr>
          </a:p>
        </p:txBody>
      </p:sp>
      <p:pic>
        <p:nvPicPr>
          <p:cNvPr id="2" name="Picture 2" descr="“Ugly Duckling Theorem”的图片搜索结果">
            <a:extLst>
              <a:ext uri="{FF2B5EF4-FFF2-40B4-BE49-F238E27FC236}">
                <a16:creationId xmlns:a16="http://schemas.microsoft.com/office/drawing/2014/main" id="{EB1DCDBB-1BAE-4C6F-8DE6-FEA2AB7E5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134" y="2743200"/>
            <a:ext cx="518373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48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66698-B80A-4D1B-8D74-401ECC133D24}"/>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Common Theorems</a:t>
            </a:r>
            <a:endParaRPr lang="en-US" altLang="zh-CN" dirty="0"/>
          </a:p>
        </p:txBody>
      </p:sp>
      <p:sp>
        <p:nvSpPr>
          <p:cNvPr id="4" name="内容占位符 3">
            <a:extLst>
              <a:ext uri="{FF2B5EF4-FFF2-40B4-BE49-F238E27FC236}">
                <a16:creationId xmlns:a16="http://schemas.microsoft.com/office/drawing/2014/main" id="{941630B4-0CEF-4C2F-8F32-30E389C98F00}"/>
              </a:ext>
            </a:extLst>
          </p:cNvPr>
          <p:cNvSpPr>
            <a:spLocks noGrp="1"/>
          </p:cNvSpPr>
          <p:nvPr>
            <p:ph idx="1"/>
          </p:nvPr>
        </p:nvSpPr>
        <p:spPr/>
        <p:txBody>
          <a:bodyPr/>
          <a:lstStyle/>
          <a:p>
            <a:r>
              <a:rPr lang="en-US" altLang="zh-CN" dirty="0">
                <a:latin typeface="Arial" panose="020B0604020202020204" pitchFamily="34" charset="0"/>
              </a:rPr>
              <a:t>Occam's Razor (</a:t>
            </a:r>
            <a:r>
              <a:rPr lang="zh-CN" altLang="en-US" dirty="0">
                <a:latin typeface="Arial" panose="020B0604020202020204" pitchFamily="34" charset="0"/>
              </a:rPr>
              <a:t>奥卡姆剃刀原理</a:t>
            </a:r>
            <a:r>
              <a:rPr lang="en-US" altLang="zh-CN" dirty="0">
                <a:latin typeface="Arial" panose="020B0604020202020204" pitchFamily="34" charset="0"/>
              </a:rPr>
              <a:t>)</a:t>
            </a:r>
          </a:p>
          <a:p>
            <a:pPr lvl="1"/>
            <a:r>
              <a:rPr lang="en" altLang="zh-CN" b="0" i="0" dirty="0">
                <a:solidFill>
                  <a:srgbClr val="333333"/>
                </a:solidFill>
                <a:effectLst/>
                <a:latin typeface="Arial" panose="020B0604020202020204" pitchFamily="34" charset="0"/>
                <a:cs typeface="Arial" panose="020B0604020202020204" pitchFamily="34" charset="0"/>
              </a:rPr>
              <a:t>If it is not necessary, do not add entities.</a:t>
            </a:r>
            <a:endParaRPr lang="zh-CN" altLang="en-US" dirty="0">
              <a:latin typeface="Arial" panose="020B0604020202020204" pitchFamily="34" charset="0"/>
              <a:cs typeface="Arial" panose="020B0604020202020204" pitchFamily="34" charset="0"/>
            </a:endParaRPr>
          </a:p>
        </p:txBody>
      </p:sp>
      <p:pic>
        <p:nvPicPr>
          <p:cNvPr id="3074" name="Picture 2" descr="“Occam's Razor”的图片搜索结果">
            <a:extLst>
              <a:ext uri="{FF2B5EF4-FFF2-40B4-BE49-F238E27FC236}">
                <a16:creationId xmlns:a16="http://schemas.microsoft.com/office/drawing/2014/main" id="{0AB42BDC-1ED0-4983-A79E-B7F63C5FE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438400"/>
            <a:ext cx="3810000" cy="332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6288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DD51-A3AA-1F71-4EC6-EDF51F04532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FB46977-0D0F-66AE-F369-BCC8FDA73206}"/>
              </a:ext>
            </a:extLst>
          </p:cNvPr>
          <p:cNvSpPr>
            <a:spLocks noGrp="1"/>
          </p:cNvSpPr>
          <p:nvPr>
            <p:ph type="title"/>
          </p:nvPr>
        </p:nvSpPr>
        <p:spPr/>
        <p:txBody>
          <a:bodyPr/>
          <a:lstStyle/>
          <a:p>
            <a:r>
              <a:rPr lang="en-US" altLang="zh-CN" dirty="0"/>
              <a:t>Inductive Bias (</a:t>
            </a:r>
            <a:r>
              <a:rPr lang="zh-CN" altLang="en-US" dirty="0"/>
              <a:t>归纳偏置</a:t>
            </a:r>
            <a:r>
              <a:rPr lang="en-US" altLang="zh-CN" dirty="0"/>
              <a:t>)</a:t>
            </a:r>
            <a:endParaRPr lang="zh-CN" altLang="en-US" dirty="0"/>
          </a:p>
        </p:txBody>
      </p:sp>
      <p:sp>
        <p:nvSpPr>
          <p:cNvPr id="3" name="内容占位符 2">
            <a:extLst>
              <a:ext uri="{FF2B5EF4-FFF2-40B4-BE49-F238E27FC236}">
                <a16:creationId xmlns:a16="http://schemas.microsoft.com/office/drawing/2014/main" id="{A1E3B5E1-508A-611E-1CF0-11797700652A}"/>
              </a:ext>
            </a:extLst>
          </p:cNvPr>
          <p:cNvSpPr>
            <a:spLocks noGrp="1"/>
          </p:cNvSpPr>
          <p:nvPr>
            <p:ph idx="1"/>
          </p:nvPr>
        </p:nvSpPr>
        <p:spPr/>
        <p:txBody>
          <a:bodyPr/>
          <a:lstStyle/>
          <a:p>
            <a:r>
              <a:rPr lang="en" altLang="zh-CN" dirty="0">
                <a:latin typeface="Arial" panose="020B0604020202020204" pitchFamily="34" charset="0"/>
              </a:rPr>
              <a:t>Many learning algorithms often make some assumptions about learning problems, which are called inductive bias.</a:t>
            </a:r>
            <a:endParaRPr lang="en-US" altLang="zh-CN" dirty="0">
              <a:latin typeface="Arial" panose="020B0604020202020204" pitchFamily="34" charset="0"/>
            </a:endParaRPr>
          </a:p>
          <a:p>
            <a:pPr lvl="1"/>
            <a:r>
              <a:rPr lang="en" altLang="zh-CN" dirty="0">
                <a:latin typeface="Arial" panose="020B0604020202020204" pitchFamily="34" charset="0"/>
                <a:cs typeface="Arial" panose="020B0604020202020204" pitchFamily="34" charset="0"/>
              </a:rPr>
              <a:t>In the nearest neighbor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(KNN)</a:t>
            </a:r>
            <a:r>
              <a:rPr lang="en" altLang="zh-CN" dirty="0">
                <a:latin typeface="Arial" panose="020B0604020202020204" pitchFamily="34" charset="0"/>
                <a:cs typeface="Arial" panose="020B0604020202020204" pitchFamily="34" charset="0"/>
              </a:rPr>
              <a:t> classifier, we will assume that most samples in a small local area belong to the same category in the feature space.</a:t>
            </a:r>
          </a:p>
          <a:p>
            <a:pPr lvl="1"/>
            <a:r>
              <a:rPr lang="en" altLang="zh-CN" b="0" i="0" dirty="0">
                <a:solidFill>
                  <a:srgbClr val="333333"/>
                </a:solidFill>
                <a:effectLst/>
                <a:latin typeface="Arial" panose="020B0604020202020204" pitchFamily="34" charset="0"/>
                <a:cs typeface="Arial" panose="020B0604020202020204" pitchFamily="34" charset="0"/>
              </a:rPr>
              <a:t>In Naïve Bayes classifier, we will assume that the conditional probability of each feature is independent of each other.</a:t>
            </a:r>
            <a:endParaRPr lang="en-US" altLang="zh-CN" dirty="0">
              <a:latin typeface="Arial" panose="020B0604020202020204" pitchFamily="34" charset="0"/>
              <a:cs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Inductive bias is often called Prior in Bayesian learning.</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093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 Learning</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a:latin typeface="Arial" panose="020B0604020202020204" pitchFamily="34" charset="0"/>
              </a:rPr>
              <a:t>PAC: </a:t>
            </a:r>
            <a:r>
              <a:rPr lang="en-US" altLang="zh-CN" dirty="0">
                <a:solidFill>
                  <a:srgbClr val="FF0000"/>
                </a:solidFill>
                <a:latin typeface="Arial" panose="020B0604020202020204" pitchFamily="34" charset="0"/>
              </a:rPr>
              <a:t>Probably Approximately Correct</a:t>
            </a:r>
            <a:endParaRPr lang="en-US" altLang="zh-CN" dirty="0">
              <a:latin typeface="Arial" panose="020B0604020202020204" pitchFamily="34" charset="0"/>
            </a:endParaRPr>
          </a:p>
          <a:p>
            <a:r>
              <a:rPr lang="en-US" altLang="zh-CN" dirty="0">
                <a:latin typeface="Arial" panose="020B0604020202020204" pitchFamily="34" charset="0"/>
              </a:rPr>
              <a:t>According to the law of large numbers, when the training set size |D| tends to infinity, the generalization error tends to zero, the empirical risk tends to the expected risk.</a:t>
            </a:r>
          </a:p>
          <a:p>
            <a:endParaRPr lang="en-US" altLang="zh-CN" dirty="0">
              <a:latin typeface="Arial" panose="020B0604020202020204" pitchFamily="34" charset="0"/>
            </a:endParaRPr>
          </a:p>
          <a:p>
            <a:r>
              <a:rPr lang="en-US" altLang="zh-CN" dirty="0">
                <a:latin typeface="Arial" panose="020B0604020202020204" pitchFamily="34" charset="0"/>
              </a:rPr>
              <a:t>PAC Learning:</a:t>
            </a:r>
          </a:p>
          <a:p>
            <a:endParaRPr lang="zh-CN" altLang="en-US" dirty="0">
              <a:latin typeface="Arial" panose="020B0604020202020204" pitchFamily="34"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28" y="3114242"/>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8" y="4071729"/>
            <a:ext cx="4521591" cy="883920"/>
          </a:xfrm>
          <a:prstGeom prst="rect">
            <a:avLst/>
          </a:prstGeom>
        </p:spPr>
      </p:pic>
      <p:sp>
        <p:nvSpPr>
          <p:cNvPr id="6" name="矩形 5"/>
          <p:cNvSpPr/>
          <p:nvPr/>
        </p:nvSpPr>
        <p:spPr>
          <a:xfrm>
            <a:off x="4343400" y="4955649"/>
            <a:ext cx="4044697" cy="369332"/>
          </a:xfrm>
          <a:prstGeom prst="rect">
            <a:avLst/>
          </a:prstGeom>
        </p:spPr>
        <p:txBody>
          <a:bodyPr wrap="none">
            <a:spAutoFit/>
          </a:bodyPr>
          <a:lstStyle/>
          <a:p>
            <a:r>
              <a:rPr lang="en" altLang="zh-CN" b="0" i="0" dirty="0">
                <a:solidFill>
                  <a:srgbClr val="FF0000"/>
                </a:solidFill>
                <a:effectLst/>
                <a:latin typeface="Arial" panose="020B0604020202020204" pitchFamily="34" charset="0"/>
              </a:rPr>
              <a:t>Approximate correctness</a:t>
            </a:r>
            <a:r>
              <a:rPr lang="zh-CN" altLang="en-US" dirty="0">
                <a:solidFill>
                  <a:srgbClr val="FF0000"/>
                </a:solidFill>
              </a:rPr>
              <a:t>，</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4441328" y="487680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flipV="1">
            <a:off x="4257353" y="5339871"/>
            <a:ext cx="4581847" cy="25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958561" y="5354763"/>
            <a:ext cx="2479597" cy="369332"/>
          </a:xfrm>
          <a:prstGeom prst="rect">
            <a:avLst/>
          </a:prstGeom>
        </p:spPr>
        <p:txBody>
          <a:bodyPr wrap="square">
            <a:spAutoFit/>
          </a:bodyPr>
          <a:lstStyle/>
          <a:p>
            <a:r>
              <a:rPr lang="en" altLang="zh-CN" b="0" i="0" dirty="0">
                <a:solidFill>
                  <a:srgbClr val="FF0000"/>
                </a:solidFill>
                <a:effectLst/>
                <a:latin typeface="Arial" panose="020B0604020202020204" pitchFamily="34" charset="0"/>
              </a:rPr>
              <a:t>probably</a:t>
            </a:r>
            <a:r>
              <a:rPr lang="zh-CN" altLang="en-US" dirty="0">
                <a:solidFill>
                  <a:srgbClr val="FF0000"/>
                </a:solidFill>
              </a:rPr>
              <a:t>，</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18202172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Sample Complexity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latin typeface="Arial" panose="020B0604020202020204" pitchFamily="34" charset="0"/>
                  </a:rPr>
                  <a:t>For a fixed ϵ, </a:t>
                </a:r>
                <a:r>
                  <a:rPr lang="en-US" altLang="zh-CN" dirty="0" err="1">
                    <a:latin typeface="Arial" panose="020B0604020202020204" pitchFamily="34" charset="0"/>
                  </a:rPr>
                  <a:t>δ</a:t>
                </a:r>
                <a:r>
                  <a:rPr lang="en-US" altLang="zh-CN" dirty="0">
                    <a:latin typeface="Arial" panose="020B0604020202020204" pitchFamily="34" charset="0"/>
                  </a:rPr>
                  <a:t>, </a:t>
                </a:r>
                <a:r>
                  <a:rPr lang="en" altLang="zh-CN" dirty="0">
                    <a:latin typeface="Arial" panose="020B0604020202020204" pitchFamily="34" charset="0"/>
                  </a:rPr>
                  <a:t>the sample complexity can be calculated in turn as follows</a:t>
                </a:r>
                <a:endParaRPr lang="en-US" altLang="zh-CN" dirty="0">
                  <a:latin typeface="Arial" panose="020B0604020202020204" pitchFamily="34" charset="0"/>
                </a:endParaRPr>
              </a:p>
              <a:p>
                <a:endParaRPr lang="en-US" altLang="zh-CN" dirty="0"/>
              </a:p>
              <a:p>
                <a:pPr lvl="1"/>
                <a:endParaRPr lang="en-US" altLang="zh-CN" dirty="0"/>
              </a:p>
              <a:p>
                <a:pPr lvl="1"/>
                <a:r>
                  <a:rPr lang="en" altLang="zh-CN" dirty="0">
                    <a:solidFill>
                      <a:srgbClr val="333333"/>
                    </a:solidFill>
                    <a:latin typeface="Arial" panose="020B0604020202020204" pitchFamily="34" charset="0"/>
                  </a:rPr>
                  <a:t>w</a:t>
                </a:r>
                <a:r>
                  <a:rPr lang="en" altLang="zh-CN" b="0" i="0" dirty="0">
                    <a:solidFill>
                      <a:srgbClr val="333333"/>
                    </a:solidFill>
                    <a:effectLst/>
                    <a:latin typeface="Arial" panose="020B0604020202020204" pitchFamily="34" charset="0"/>
                  </a:rPr>
                  <a:t>here </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en" altLang="zh-CN" b="0" i="0" dirty="0">
                    <a:solidFill>
                      <a:srgbClr val="333333"/>
                    </a:solidFill>
                    <a:effectLst/>
                    <a:latin typeface="Arial" panose="020B0604020202020204" pitchFamily="34" charset="0"/>
                  </a:rPr>
                  <a:t> is the size of the hypothetical space, which can be measured by Rademacher complexity or VC dimension.</a:t>
                </a:r>
                <a:endParaRPr lang="en-US" altLang="zh-CN" dirty="0"/>
              </a:p>
              <a:p>
                <a:pPr lvl="1"/>
                <a:r>
                  <a:rPr lang="en-US" altLang="zh-CN" dirty="0">
                    <a:solidFill>
                      <a:srgbClr val="333333"/>
                    </a:solidFill>
                    <a:latin typeface="Arial" panose="020B0604020202020204" pitchFamily="34" charset="0"/>
                  </a:rPr>
                  <a:t>PAC learning theory can help to analyze under what conditions a ML method can learn an approximately correct classifier.</a:t>
                </a:r>
              </a:p>
              <a:p>
                <a:pPr lvl="1"/>
                <a:r>
                  <a:rPr lang="en" altLang="zh-CN" dirty="0">
                    <a:solidFill>
                      <a:srgbClr val="333333"/>
                    </a:solidFill>
                    <a:latin typeface="Arial" panose="020B0604020202020204" pitchFamily="34" charset="0"/>
                  </a:rPr>
                  <a:t>If we hope that the larger the hypothesis space of the model is, the smaller the generalization error is, and the more samples it needs.</a:t>
                </a:r>
                <a:endParaRPr lang="zh-CN" altLang="en-US" dirty="0">
                  <a:solidFill>
                    <a:srgbClr val="333333"/>
                  </a:solidFill>
                  <a:latin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25" t="-1405" r="-2081"/>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299" y="2057400"/>
            <a:ext cx="4343401" cy="873820"/>
          </a:xfrm>
          <a:prstGeom prst="rect">
            <a:avLst/>
          </a:prstGeom>
        </p:spPr>
      </p:pic>
    </p:spTree>
    <p:extLst>
      <p:ext uri="{BB962C8B-B14F-4D97-AF65-F5344CB8AC3E}">
        <p14:creationId xmlns:p14="http://schemas.microsoft.com/office/powerpoint/2010/main" val="9259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Learning rate is a very important </a:t>
            </a:r>
            <a:r>
              <a:rPr lang="en" altLang="zh-CN" dirty="0">
                <a:solidFill>
                  <a:srgbClr val="333333"/>
                </a:solidFill>
                <a:latin typeface="Arial" panose="020B0604020202020204" pitchFamily="34" charset="0"/>
              </a:rPr>
              <a:t>Hyper</a:t>
            </a:r>
            <a:r>
              <a:rPr lang="en" altLang="zh-CN" b="0" i="0" dirty="0">
                <a:solidFill>
                  <a:srgbClr val="333333"/>
                </a:solidFill>
                <a:effectLst/>
                <a:latin typeface="Arial" panose="020B0604020202020204" pitchFamily="34" charset="0"/>
              </a:rPr>
              <a:t>parameter!</a:t>
            </a:r>
            <a:endParaRPr lang="zh-CN" altLang="en-US" dirty="0"/>
          </a:p>
        </p:txBody>
      </p:sp>
      <p:pic>
        <p:nvPicPr>
          <p:cNvPr id="8" name="Picture 2" descr="Goldilocks of learning rates">
            <a:extLst>
              <a:ext uri="{FF2B5EF4-FFF2-40B4-BE49-F238E27FC236}">
                <a16:creationId xmlns:a16="http://schemas.microsoft.com/office/drawing/2014/main" id="{B7BE837F-7116-42B7-BCA8-A881B1787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573" y="2895600"/>
            <a:ext cx="6152827" cy="2386356"/>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a:extLst>
              <a:ext uri="{FF2B5EF4-FFF2-40B4-BE49-F238E27FC236}">
                <a16:creationId xmlns:a16="http://schemas.microsoft.com/office/drawing/2014/main" id="{41890622-A37C-4A1F-8AB4-C55B4D319C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09600" y="1524000"/>
            <a:ext cx="4705673" cy="42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23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Stochastic Gradient Descent</a:t>
            </a:r>
            <a:r>
              <a:rPr lang="zh-CN" altLang="en-US" dirty="0"/>
              <a:t> </a:t>
            </a:r>
            <a:r>
              <a:rPr lang="en-US" altLang="zh-CN" dirty="0"/>
              <a:t>(SGD, </a:t>
            </a:r>
            <a:r>
              <a:rPr lang="zh-CN" altLang="en-US" dirty="0"/>
              <a:t>随机梯度下降法）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E5DD2E-59EF-721C-B36D-AB349813BE1A}"/>
                  </a:ext>
                </a:extLst>
              </p:cNvPr>
              <p:cNvSpPr>
                <a:spLocks noGrp="1"/>
              </p:cNvSpPr>
              <p:nvPr>
                <p:ph idx="1"/>
              </p:nvPr>
            </p:nvSpPr>
            <p:spPr/>
            <p:txBody>
              <a:bodyPr/>
              <a:lstStyle/>
              <a:p>
                <a:r>
                  <a:rPr kumimoji="1" lang="en-US" altLang="zh-CN" dirty="0">
                    <a:latin typeface="Arial" panose="020B0604020202020204" pitchFamily="34" charset="0"/>
                  </a:rPr>
                  <a:t>SGD: sampling one samples in each iteration</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𝜃</m:t>
                          </m:r>
                        </m:e>
                        <m:sub>
                          <m:r>
                            <a:rPr kumimoji="1" lang="en-US" altLang="zh-CN" b="0" i="1" smtClean="0">
                              <a:solidFill>
                                <a:srgbClr val="000000"/>
                              </a:solidFill>
                              <a:latin typeface="Cambria Math" panose="02040503050406030204" pitchFamily="18" charset="0"/>
                            </a:rPr>
                            <m:t>𝑡</m:t>
                          </m:r>
                          <m:r>
                            <a:rPr kumimoji="1" lang="en-US" altLang="zh-CN" b="0" i="1" smtClean="0">
                              <a:solidFill>
                                <a:srgbClr val="000000"/>
                              </a:solidFill>
                              <a:latin typeface="Cambria Math" panose="02040503050406030204" pitchFamily="18" charset="0"/>
                            </a:rPr>
                            <m:t>+1</m:t>
                          </m:r>
                        </m:sub>
                      </m:sSub>
                      <m: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𝜃</m:t>
                          </m:r>
                        </m:e>
                        <m:sub>
                          <m:r>
                            <a:rPr kumimoji="1" lang="en-US" altLang="zh-CN" b="0" i="1" smtClean="0">
                              <a:solidFill>
                                <a:srgbClr val="000000"/>
                              </a:solidFill>
                              <a:latin typeface="Cambria Math" panose="02040503050406030204" pitchFamily="18" charset="0"/>
                            </a:rPr>
                            <m:t>𝑡</m:t>
                          </m:r>
                        </m:sub>
                      </m:sSub>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𝛼</m:t>
                      </m:r>
                      <m:f>
                        <m:fPr>
                          <m:ctrlPr>
                            <a:rPr kumimoji="1" lang="en-US" altLang="zh-CN" b="0"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ℒ</m:t>
                          </m:r>
                          <m:d>
                            <m:dPr>
                              <m:ctrlPr>
                                <a:rPr kumimoji="1" lang="en-US" altLang="zh-CN" i="1">
                                  <a:solidFill>
                                    <a:srgbClr val="000000"/>
                                  </a:solidFill>
                                  <a:latin typeface="Cambria Math" panose="02040503050406030204" pitchFamily="18" charset="0"/>
                                  <a:ea typeface="Cambria Math" panose="02040503050406030204" pitchFamily="18" charset="0"/>
                                </a:rPr>
                              </m:ctrlPr>
                            </m:dPr>
                            <m:e>
                              <m:sSup>
                                <m:sSupPr>
                                  <m:ctrlPr>
                                    <a:rPr kumimoji="1" lang="en-US" altLang="zh-CN" b="0" i="1" smtClean="0">
                                      <a:solidFill>
                                        <a:srgbClr val="000000"/>
                                      </a:solidFill>
                                      <a:latin typeface="Cambria Math" panose="02040503050406030204" pitchFamily="18" charset="0"/>
                                      <a:ea typeface="Cambria Math" panose="02040503050406030204" pitchFamily="18" charset="0"/>
                                    </a:rPr>
                                  </m:ctrlPr>
                                </m:sSupPr>
                                <m:e>
                                  <m:r>
                                    <a:rPr kumimoji="1" lang="en-US" altLang="zh-CN" i="1">
                                      <a:solidFill>
                                        <a:srgbClr val="000000"/>
                                      </a:solidFill>
                                      <a:latin typeface="Cambria Math" panose="02040503050406030204" pitchFamily="18" charset="0"/>
                                      <a:ea typeface="Cambria Math" panose="02040503050406030204" pitchFamily="18" charset="0"/>
                                    </a:rPr>
                                    <m:t>𝑦</m:t>
                                  </m:r>
                                </m:e>
                                <m:sup>
                                  <m:r>
                                    <a:rPr kumimoji="1" lang="en-US" altLang="zh-CN" b="0" i="1" smtClean="0">
                                      <a:solidFill>
                                        <a:srgbClr val="000000"/>
                                      </a:solidFill>
                                      <a:latin typeface="Cambria Math" panose="02040503050406030204" pitchFamily="18" charset="0"/>
                                      <a:ea typeface="Cambria Math" panose="02040503050406030204" pitchFamily="18" charset="0"/>
                                    </a:rPr>
                                    <m:t>𝑛</m:t>
                                  </m:r>
                                </m:sup>
                              </m:sSup>
                              <m:r>
                                <a:rPr kumimoji="1" lang="en-US" altLang="zh-CN" i="1">
                                  <a:solidFill>
                                    <a:srgbClr val="000000"/>
                                  </a:solidFill>
                                  <a:latin typeface="Cambria Math" panose="02040503050406030204" pitchFamily="18" charset="0"/>
                                  <a:ea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𝑓</m:t>
                              </m:r>
                              <m:d>
                                <m:dPr>
                                  <m:ctrlPr>
                                    <a:rPr kumimoji="1" lang="en-US" altLang="zh-CN" i="1">
                                      <a:solidFill>
                                        <a:srgbClr val="000000"/>
                                      </a:solidFill>
                                      <a:latin typeface="Cambria Math" panose="02040503050406030204" pitchFamily="18" charset="0"/>
                                      <a:ea typeface="Cambria Math" panose="02040503050406030204" pitchFamily="18" charset="0"/>
                                    </a:rPr>
                                  </m:ctrlPr>
                                </m:dPr>
                                <m:e>
                                  <m:sSup>
                                    <m:sSupPr>
                                      <m:ctrlPr>
                                        <a:rPr kumimoji="1" lang="en-US" altLang="zh-CN" b="0" i="1" smtClean="0">
                                          <a:solidFill>
                                            <a:srgbClr val="000000"/>
                                          </a:solidFill>
                                          <a:latin typeface="Cambria Math" panose="02040503050406030204" pitchFamily="18" charset="0"/>
                                          <a:ea typeface="Cambria Math" panose="02040503050406030204" pitchFamily="18" charset="0"/>
                                        </a:rPr>
                                      </m:ctrlPr>
                                    </m:sSupPr>
                                    <m:e>
                                      <m:r>
                                        <a:rPr kumimoji="1" lang="en-US" altLang="zh-CN" b="1" i="1">
                                          <a:solidFill>
                                            <a:srgbClr val="000000"/>
                                          </a:solidFill>
                                          <a:latin typeface="Cambria Math" panose="02040503050406030204" pitchFamily="18" charset="0"/>
                                          <a:ea typeface="Cambria Math" panose="02040503050406030204" pitchFamily="18" charset="0"/>
                                        </a:rPr>
                                        <m:t>𝒙</m:t>
                                      </m:r>
                                    </m:e>
                                    <m:sup>
                                      <m:r>
                                        <a:rPr kumimoji="1" lang="en-US" altLang="zh-CN" b="0" i="1" smtClean="0">
                                          <a:solidFill>
                                            <a:srgbClr val="000000"/>
                                          </a:solidFill>
                                          <a:latin typeface="Cambria Math" panose="02040503050406030204" pitchFamily="18" charset="0"/>
                                          <a:ea typeface="Cambria Math" panose="02040503050406030204" pitchFamily="18" charset="0"/>
                                        </a:rPr>
                                        <m:t>𝑛</m:t>
                                      </m:r>
                                    </m:sup>
                                  </m:sSup>
                                  <m:r>
                                    <a:rPr kumimoji="1" lang="en-US" altLang="zh-CN" i="1">
                                      <a:solidFill>
                                        <a:srgbClr val="000000"/>
                                      </a:solidFill>
                                      <a:latin typeface="Cambria Math" panose="02040503050406030204" pitchFamily="18" charset="0"/>
                                      <a:ea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𝜃</m:t>
                                  </m:r>
                                </m:e>
                              </m:d>
                            </m:e>
                          </m:d>
                        </m:num>
                        <m:den>
                          <m:r>
                            <a:rPr kumimoji="1" lang="en-US" altLang="zh-CN" i="1">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𝜃</m:t>
                          </m:r>
                        </m:den>
                      </m:f>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𝑛</m:t>
                      </m:r>
                      <m:r>
                        <a:rPr kumimoji="1" lang="en-US" altLang="zh-CN" b="0" i="1" smtClean="0">
                          <a:solidFill>
                            <a:srgbClr val="000000"/>
                          </a:solidFill>
                          <a:latin typeface="Cambria Math" panose="02040503050406030204" pitchFamily="18" charset="0"/>
                        </a:rPr>
                        <m:t>=1⋯</m:t>
                      </m:r>
                      <m:r>
                        <a:rPr kumimoji="1" lang="en-US" altLang="zh-CN" b="0" i="1" smtClean="0">
                          <a:solidFill>
                            <a:srgbClr val="000000"/>
                          </a:solidFill>
                          <a:latin typeface="Cambria Math" panose="02040503050406030204" pitchFamily="18" charset="0"/>
                        </a:rPr>
                        <m:t>𝑁</m:t>
                      </m:r>
                    </m:oMath>
                  </m:oMathPara>
                </a14:m>
                <a:endParaRPr kumimoji="1" lang="en-US" altLang="zh-CN" dirty="0">
                  <a:latin typeface="Arial" panose="020B0604020202020204" pitchFamily="34" charset="0"/>
                </a:endParaRPr>
              </a:p>
              <a:p>
                <a:pPr lvl="1"/>
                <a:r>
                  <a:rPr kumimoji="1" lang="en" altLang="zh-CN" sz="2400" dirty="0">
                    <a:latin typeface="Arial" panose="020B0604020202020204" pitchFamily="34" charset="0"/>
                    <a:cs typeface="Arial" panose="020B0604020202020204" pitchFamily="34" charset="0"/>
                  </a:rPr>
                  <a:t>After enough iterations, SGD can also converge to the local optimal solution.</a:t>
                </a:r>
                <a:endParaRPr kumimoji="1" lang="en-US" altLang="zh-CN" sz="2400" dirty="0">
                  <a:latin typeface="Arial" panose="020B0604020202020204" pitchFamily="34" charset="0"/>
                  <a:cs typeface="Arial" panose="020B0604020202020204" pitchFamily="34" charset="0"/>
                </a:endParaRPr>
              </a:p>
              <a:p>
                <a:pPr lvl="1"/>
                <a:r>
                  <a:rPr kumimoji="1" lang="en-US" altLang="zh-CN" sz="2400" dirty="0">
                    <a:latin typeface="Arial" panose="020B0604020202020204" pitchFamily="34" charset="0"/>
                    <a:cs typeface="Arial" panose="020B0604020202020204" pitchFamily="34" charset="0"/>
                  </a:rPr>
                  <a:t>Good: Overhead of each calculation is small, support online learning</a:t>
                </a:r>
              </a:p>
              <a:p>
                <a:pPr lvl="1"/>
                <a:r>
                  <a:rPr kumimoji="1" lang="en-US" altLang="zh-CN" sz="2400" dirty="0">
                    <a:latin typeface="Arial" panose="020B0604020202020204" pitchFamily="34" charset="0"/>
                    <a:cs typeface="Arial" panose="020B0604020202020204" pitchFamily="34" charset="0"/>
                  </a:rPr>
                  <a:t>Bad: Can't make full use of the computer's parallel computing ability</a:t>
                </a:r>
              </a:p>
              <a:p>
                <a:r>
                  <a:rPr kumimoji="1" lang="en-US" altLang="zh-CN" sz="2800" dirty="0">
                    <a:latin typeface="Arial" panose="020B0604020202020204" pitchFamily="34" charset="0"/>
                  </a:rPr>
                  <a:t>Mini-Batch SGD</a:t>
                </a:r>
              </a:p>
              <a:p>
                <a:pPr lvl="1"/>
                <a:r>
                  <a:rPr kumimoji="1" lang="en" altLang="zh-CN" sz="2400" dirty="0">
                    <a:latin typeface="Arial" panose="020B0604020202020204" pitchFamily="34" charset="0"/>
                    <a:cs typeface="Arial" panose="020B0604020202020204" pitchFamily="34" charset="0"/>
                  </a:rPr>
                  <a:t>Randomly select a small number of training samples to calculate gradient and update parameters</a:t>
                </a:r>
              </a:p>
              <a:p>
                <a:pPr lvl="1"/>
                <a:r>
                  <a:rPr kumimoji="1" lang="en" altLang="zh-CN" sz="2400" dirty="0">
                    <a:latin typeface="Arial" panose="020B0604020202020204" pitchFamily="34" charset="0"/>
                    <a:cs typeface="Arial" panose="020B0604020202020204" pitchFamily="34" charset="0"/>
                  </a:rPr>
                  <a:t>It can not only take into account the advantages of SGD method, but also improve training efficiency</a:t>
                </a:r>
              </a:p>
              <a:p>
                <a:pPr lvl="1"/>
                <a:r>
                  <a:rPr kumimoji="1" lang="en" altLang="zh-CN" sz="2400" dirty="0">
                    <a:latin typeface="Arial" panose="020B0604020202020204" pitchFamily="34" charset="0"/>
                    <a:cs typeface="Arial" panose="020B0604020202020204" pitchFamily="34" charset="0"/>
                  </a:rPr>
                  <a:t>Batch size is another important hyperparameter</a:t>
                </a:r>
                <a:endParaRPr kumimoji="1" lang="zh-CN" altLang="en-US" sz="24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FDE5DD2E-59EF-721C-B36D-AB349813BE1A}"/>
                  </a:ext>
                </a:extLst>
              </p:cNvPr>
              <p:cNvSpPr>
                <a:spLocks noGrp="1" noRot="1" noChangeAspect="1" noMove="1" noResize="1" noEditPoints="1" noAdjustHandles="1" noChangeArrowheads="1" noChangeShapeType="1" noTextEdit="1"/>
              </p:cNvSpPr>
              <p:nvPr>
                <p:ph idx="1"/>
              </p:nvPr>
            </p:nvSpPr>
            <p:spPr>
              <a:blipFill>
                <a:blip r:embed="rId3"/>
                <a:stretch>
                  <a:fillRect l="-925" t="-1405" r="-1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5883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5ED8D7-8712-49FF-911A-87C282C6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952806"/>
            <a:ext cx="8858351" cy="5447993"/>
          </a:xfrm>
          <a:prstGeom prst="rect">
            <a:avLst/>
          </a:prstGeom>
        </p:spPr>
      </p:pic>
      <p:sp>
        <p:nvSpPr>
          <p:cNvPr id="2" name="标题 1"/>
          <p:cNvSpPr>
            <a:spLocks noGrp="1"/>
          </p:cNvSpPr>
          <p:nvPr>
            <p:ph type="title"/>
          </p:nvPr>
        </p:nvSpPr>
        <p:spPr/>
        <p:txBody>
          <a:bodyPr/>
          <a:lstStyle/>
          <a:p>
            <a:r>
              <a:rPr lang="en-US" altLang="zh-CN" dirty="0"/>
              <a:t>Stochastic Gradient Descent</a:t>
            </a:r>
            <a:endParaRPr lang="zh-CN" altLang="en-US" dirty="0"/>
          </a:p>
        </p:txBody>
      </p:sp>
      <p:sp>
        <p:nvSpPr>
          <p:cNvPr id="6" name="矩形 5">
            <a:extLst>
              <a:ext uri="{FF2B5EF4-FFF2-40B4-BE49-F238E27FC236}">
                <a16:creationId xmlns:a16="http://schemas.microsoft.com/office/drawing/2014/main" id="{10B65755-16B3-445F-A299-45036EEB96AC}"/>
              </a:ext>
            </a:extLst>
          </p:cNvPr>
          <p:cNvSpPr/>
          <p:nvPr/>
        </p:nvSpPr>
        <p:spPr>
          <a:xfrm>
            <a:off x="5943601" y="5334000"/>
            <a:ext cx="228599" cy="571194"/>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7" name="爆炸形: 8 pt  6">
            <a:extLst>
              <a:ext uri="{FF2B5EF4-FFF2-40B4-BE49-F238E27FC236}">
                <a16:creationId xmlns:a16="http://schemas.microsoft.com/office/drawing/2014/main" id="{2A9221C0-8547-41B7-A5CC-58ACE5324E79}"/>
              </a:ext>
            </a:extLst>
          </p:cNvPr>
          <p:cNvSpPr/>
          <p:nvPr/>
        </p:nvSpPr>
        <p:spPr>
          <a:xfrm>
            <a:off x="7483974" y="3505201"/>
            <a:ext cx="1723571" cy="1296591"/>
          </a:xfrm>
          <a:prstGeom prst="irregularSeal1">
            <a:avLst/>
          </a:prstGeom>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ctr"/>
            <a:r>
              <a:rPr lang="en-US" altLang="zh-CN" sz="2400" dirty="0"/>
              <a:t>Why?</a:t>
            </a:r>
            <a:endParaRPr lang="zh-CN" altLang="en-US" sz="2400" dirty="0"/>
          </a:p>
        </p:txBody>
      </p:sp>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ECA31968-3A59-4254-9C2C-61AD8A58561A}"/>
                  </a:ext>
                </a:extLst>
              </p14:cNvPr>
              <p14:cNvContentPartPr/>
              <p14:nvPr/>
            </p14:nvContentPartPr>
            <p14:xfrm>
              <a:off x="3961440" y="1412640"/>
              <a:ext cx="360" cy="360"/>
            </p14:xfrm>
          </p:contentPart>
        </mc:Choice>
        <mc:Fallback xmlns="">
          <p:pic>
            <p:nvPicPr>
              <p:cNvPr id="4" name="墨迹 3">
                <a:extLst>
                  <a:ext uri="{FF2B5EF4-FFF2-40B4-BE49-F238E27FC236}">
                    <a16:creationId xmlns:a16="http://schemas.microsoft.com/office/drawing/2014/main" id="{ECA31968-3A59-4254-9C2C-61AD8A58561A}"/>
                  </a:ext>
                </a:extLst>
              </p:cNvPr>
              <p:cNvPicPr/>
              <p:nvPr/>
            </p:nvPicPr>
            <p:blipFill>
              <a:blip r:embed="rId7"/>
              <a:stretch>
                <a:fillRect/>
              </a:stretch>
            </p:blipFill>
            <p:spPr>
              <a:xfrm>
                <a:off x="3952080" y="1403280"/>
                <a:ext cx="19080" cy="19080"/>
              </a:xfrm>
              <a:prstGeom prst="rect">
                <a:avLst/>
              </a:prstGeom>
            </p:spPr>
          </p:pic>
        </mc:Fallback>
      </mc:AlternateContent>
    </p:spTree>
    <p:custDataLst>
      <p:tags r:id="rId1"/>
    </p:custDataLst>
    <p:extLst>
      <p:ext uri="{BB962C8B-B14F-4D97-AF65-F5344CB8AC3E}">
        <p14:creationId xmlns:p14="http://schemas.microsoft.com/office/powerpoint/2010/main" val="229747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Learning = Optimization?</a:t>
            </a:r>
            <a:endParaRPr lang="zh-CN" altLang="en-US" dirty="0"/>
          </a:p>
        </p:txBody>
      </p:sp>
      <p:sp>
        <p:nvSpPr>
          <p:cNvPr id="3" name="文本框 2"/>
          <p:cNvSpPr txBox="1"/>
          <p:nvPr/>
        </p:nvSpPr>
        <p:spPr>
          <a:xfrm>
            <a:off x="3276600" y="1520153"/>
            <a:ext cx="4038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3200" dirty="0"/>
              <a:t>ML</a:t>
            </a:r>
            <a:r>
              <a:rPr lang="zh-CN" altLang="en-US" sz="3200" dirty="0"/>
              <a:t> </a:t>
            </a:r>
            <a:r>
              <a:rPr lang="en-US" altLang="zh-CN" sz="3200" dirty="0"/>
              <a:t>= Optimization</a:t>
            </a:r>
            <a:r>
              <a:rPr lang="zh-CN" altLang="en-US" sz="3200" dirty="0"/>
              <a:t>？</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1" y="2362201"/>
            <a:ext cx="7957665" cy="2117339"/>
          </a:xfrm>
          <a:prstGeom prst="rect">
            <a:avLst/>
          </a:prstGeom>
        </p:spPr>
      </p:pic>
      <p:sp>
        <p:nvSpPr>
          <p:cNvPr id="5" name="矩形 4"/>
          <p:cNvSpPr/>
          <p:nvPr/>
        </p:nvSpPr>
        <p:spPr>
          <a:xfrm>
            <a:off x="1066800" y="5029200"/>
            <a:ext cx="9525000" cy="923330"/>
          </a:xfrm>
          <a:prstGeom prst="rect">
            <a:avLst/>
          </a:prstGeom>
        </p:spPr>
        <p:txBody>
          <a:bodyPr wrap="square">
            <a:spAutoFit/>
          </a:bodyPr>
          <a:lstStyle/>
          <a:p>
            <a:r>
              <a:rPr lang="en-US" altLang="zh-CN" dirty="0"/>
              <a:t>Overfitting: the principle of </a:t>
            </a:r>
            <a:r>
              <a:rPr lang="en-US" altLang="zh-CN" dirty="0">
                <a:solidFill>
                  <a:srgbClr val="FF0000"/>
                </a:solidFill>
              </a:rPr>
              <a:t>empirical risk minimization</a:t>
            </a:r>
            <a:r>
              <a:rPr lang="en-US" altLang="zh-CN" dirty="0"/>
              <a:t> can easily lead to a low error rate in the training set, but a high error rate in the unknown data.</a:t>
            </a:r>
          </a:p>
          <a:p>
            <a:r>
              <a:rPr lang="en-US" altLang="zh-CN" dirty="0"/>
              <a:t>Overfitting problems are often caused by less training data and noise.</a:t>
            </a:r>
          </a:p>
        </p:txBody>
      </p:sp>
      <p:sp>
        <p:nvSpPr>
          <p:cNvPr id="7" name="爆炸形 2 6"/>
          <p:cNvSpPr/>
          <p:nvPr/>
        </p:nvSpPr>
        <p:spPr>
          <a:xfrm>
            <a:off x="6705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
        <p:nvSpPr>
          <p:cNvPr id="6" name="文本框 5">
            <a:extLst>
              <a:ext uri="{FF2B5EF4-FFF2-40B4-BE49-F238E27FC236}">
                <a16:creationId xmlns:a16="http://schemas.microsoft.com/office/drawing/2014/main" id="{F94B3BB7-5C14-BD0E-7CBF-0FA264B8E403}"/>
              </a:ext>
            </a:extLst>
          </p:cNvPr>
          <p:cNvSpPr txBox="1"/>
          <p:nvPr/>
        </p:nvSpPr>
        <p:spPr>
          <a:xfrm>
            <a:off x="2514600" y="4419600"/>
            <a:ext cx="1828800" cy="461665"/>
          </a:xfrm>
          <a:prstGeom prst="rect">
            <a:avLst/>
          </a:prstGeom>
          <a:noFill/>
        </p:spPr>
        <p:txBody>
          <a:bodyPr wrap="square" rtlCol="0">
            <a:spAutoFit/>
          </a:bodyPr>
          <a:lstStyle/>
          <a:p>
            <a:r>
              <a:rPr lang="en-US" altLang="zh-CN" sz="2400" dirty="0"/>
              <a:t>Underfitting</a:t>
            </a:r>
            <a:endParaRPr lang="zh-CN" altLang="en-US" sz="2400" dirty="0"/>
          </a:p>
        </p:txBody>
      </p:sp>
      <p:sp>
        <p:nvSpPr>
          <p:cNvPr id="9" name="文本框 8">
            <a:extLst>
              <a:ext uri="{FF2B5EF4-FFF2-40B4-BE49-F238E27FC236}">
                <a16:creationId xmlns:a16="http://schemas.microsoft.com/office/drawing/2014/main" id="{15CDE58E-03FF-9184-75D7-6B6510B5CBB9}"/>
              </a:ext>
            </a:extLst>
          </p:cNvPr>
          <p:cNvSpPr txBox="1"/>
          <p:nvPr/>
        </p:nvSpPr>
        <p:spPr>
          <a:xfrm>
            <a:off x="5521883" y="4416040"/>
            <a:ext cx="1028700" cy="461665"/>
          </a:xfrm>
          <a:prstGeom prst="rect">
            <a:avLst/>
          </a:prstGeom>
          <a:noFill/>
        </p:spPr>
        <p:txBody>
          <a:bodyPr wrap="square">
            <a:spAutoFit/>
          </a:bodyPr>
          <a:lstStyle/>
          <a:p>
            <a:r>
              <a:rPr lang="en-US" altLang="zh-CN" sz="2400" dirty="0"/>
              <a:t>Good</a:t>
            </a:r>
            <a:endParaRPr lang="zh-CN" altLang="en-US" sz="2400" dirty="0"/>
          </a:p>
        </p:txBody>
      </p:sp>
      <p:sp>
        <p:nvSpPr>
          <p:cNvPr id="10" name="文本框 9">
            <a:extLst>
              <a:ext uri="{FF2B5EF4-FFF2-40B4-BE49-F238E27FC236}">
                <a16:creationId xmlns:a16="http://schemas.microsoft.com/office/drawing/2014/main" id="{8F877C53-AFEF-0485-701D-E98830FA897F}"/>
              </a:ext>
            </a:extLst>
          </p:cNvPr>
          <p:cNvSpPr txBox="1"/>
          <p:nvPr/>
        </p:nvSpPr>
        <p:spPr>
          <a:xfrm>
            <a:off x="7924800" y="4420947"/>
            <a:ext cx="1600200" cy="461665"/>
          </a:xfrm>
          <a:prstGeom prst="rect">
            <a:avLst/>
          </a:prstGeom>
          <a:noFill/>
        </p:spPr>
        <p:txBody>
          <a:bodyPr wrap="square" rtlCol="0">
            <a:spAutoFit/>
          </a:bodyPr>
          <a:lstStyle/>
          <a:p>
            <a:r>
              <a:rPr lang="en-US" altLang="zh-CN" sz="2400" dirty="0"/>
              <a:t>Overfitting</a:t>
            </a:r>
            <a:endParaRPr lang="zh-CN" altLang="en-US" sz="2400" dirty="0"/>
          </a:p>
        </p:txBody>
      </p:sp>
    </p:spTree>
    <p:custDataLst>
      <p:tags r:id="rId1"/>
    </p:custDataLst>
    <p:extLst>
      <p:ext uri="{BB962C8B-B14F-4D97-AF65-F5344CB8AC3E}">
        <p14:creationId xmlns:p14="http://schemas.microsoft.com/office/powerpoint/2010/main" val="345953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i="0" dirty="0">
                <a:solidFill>
                  <a:srgbClr val="333333"/>
                </a:solidFill>
                <a:effectLst/>
                <a:latin typeface="Arial" panose="020B0604020202020204" pitchFamily="34" charset="0"/>
              </a:rPr>
              <a:t>Generalization Error</a:t>
            </a:r>
            <a:r>
              <a:rPr lang="zh-CN" altLang="en-US" b="0" i="0" dirty="0">
                <a:solidFill>
                  <a:srgbClr val="333333"/>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泛化误差</a:t>
            </a:r>
            <a:r>
              <a:rPr lang="en-US" altLang="zh-CN" b="0" i="0" dirty="0">
                <a:solidFill>
                  <a:srgbClr val="333333"/>
                </a:solidFill>
                <a:effectLst/>
                <a:latin typeface="Arial" panose="020B0604020202020204" pitchFamily="34" charset="0"/>
              </a:rPr>
              <a:t>)</a:t>
            </a:r>
            <a:endParaRPr lang="zh-CN" altLang="en-US" dirty="0"/>
          </a:p>
        </p:txBody>
      </p:sp>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27160" y="2115675"/>
            <a:ext cx="3696216" cy="543001"/>
          </a:xfrm>
          <a:prstGeom prst="rect">
            <a:avLst/>
          </a:prstGeom>
        </p:spPr>
      </p:pic>
      <p:sp>
        <p:nvSpPr>
          <p:cNvPr id="4" name="矩形 3"/>
          <p:cNvSpPr/>
          <p:nvPr/>
        </p:nvSpPr>
        <p:spPr>
          <a:xfrm>
            <a:off x="2767284" y="1482326"/>
            <a:ext cx="2481770" cy="523220"/>
          </a:xfrm>
          <a:prstGeom prst="rect">
            <a:avLst/>
          </a:prstGeom>
        </p:spPr>
        <p:txBody>
          <a:bodyPr wrap="none">
            <a:spAutoFit/>
          </a:bodyPr>
          <a:lstStyle/>
          <a:p>
            <a:r>
              <a:rPr lang="en-US" altLang="zh-CN" sz="2800" dirty="0"/>
              <a:t>Expected Risk</a:t>
            </a:r>
          </a:p>
        </p:txBody>
      </p:sp>
      <p:sp>
        <p:nvSpPr>
          <p:cNvPr id="8" name="矩形 7"/>
          <p:cNvSpPr/>
          <p:nvPr/>
        </p:nvSpPr>
        <p:spPr>
          <a:xfrm>
            <a:off x="7239000" y="1482326"/>
            <a:ext cx="2462534" cy="523220"/>
          </a:xfrm>
          <a:prstGeom prst="rect">
            <a:avLst/>
          </a:prstGeom>
        </p:spPr>
        <p:txBody>
          <a:bodyPr wrap="none">
            <a:spAutoFit/>
          </a:bodyPr>
          <a:lstStyle/>
          <a:p>
            <a:r>
              <a:rPr lang="en-US" altLang="zh-CN" sz="2800" dirty="0"/>
              <a:t>Empirical Risk</a:t>
            </a:r>
          </a:p>
        </p:txBody>
      </p:sp>
      <p:sp>
        <p:nvSpPr>
          <p:cNvPr id="9" name="矩形 8"/>
          <p:cNvSpPr/>
          <p:nvPr/>
        </p:nvSpPr>
        <p:spPr>
          <a:xfrm>
            <a:off x="4140062" y="5651742"/>
            <a:ext cx="3366627" cy="523220"/>
          </a:xfrm>
          <a:prstGeom prst="rect">
            <a:avLst/>
          </a:prstGeom>
        </p:spPr>
        <p:txBody>
          <a:bodyPr wrap="none">
            <a:spAutoFit/>
          </a:bodyPr>
          <a:lstStyle/>
          <a:p>
            <a:r>
              <a:rPr lang="en-US" altLang="zh-CN" sz="2800" dirty="0">
                <a:solidFill>
                  <a:srgbClr val="FF0000"/>
                </a:solidFill>
              </a:rPr>
              <a:t>Generalization error</a:t>
            </a:r>
          </a:p>
        </p:txBody>
      </p:sp>
      <p:pic>
        <p:nvPicPr>
          <p:cNvPr id="10" name="图片 9"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19400" y="2768805"/>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88862" y="2992044"/>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5486401" y="3601018"/>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5486401" y="3601018"/>
                <a:ext cx="973343" cy="1015663"/>
              </a:xfrm>
              <a:prstGeom prst="rect">
                <a:avLst/>
              </a:prstGeom>
              <a:blipFill>
                <a:blip r:embed="rId9"/>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6427" y="1974108"/>
            <a:ext cx="2909826" cy="598322"/>
          </a:xfrm>
          <a:prstGeom prst="rect">
            <a:avLst/>
          </a:prstGeom>
        </p:spPr>
      </p:pic>
      <p:pic>
        <p:nvPicPr>
          <p:cNvPr id="11" name="图片 10" descr="屏幕剪辑"/>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8514" y="5214725"/>
            <a:ext cx="3129725" cy="473541"/>
          </a:xfrm>
          <a:prstGeom prst="rect">
            <a:avLst/>
          </a:prstGeom>
        </p:spPr>
      </p:pic>
    </p:spTree>
    <p:custDataLst>
      <p:tags r:id="rId1"/>
    </p:custDataLst>
    <p:extLst>
      <p:ext uri="{BB962C8B-B14F-4D97-AF65-F5344CB8AC3E}">
        <p14:creationId xmlns:p14="http://schemas.microsoft.com/office/powerpoint/2010/main" val="194143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2727325" y="274320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en-US" altLang="zh-CN" b="0" i="0" dirty="0">
                <a:solidFill>
                  <a:srgbClr val="333333"/>
                </a:solidFill>
                <a:effectLst/>
                <a:latin typeface="Arial" panose="020B0604020202020204" pitchFamily="34" charset="0"/>
              </a:rPr>
              <a:t>How to reduce generalization errors?</a:t>
            </a:r>
            <a:endParaRPr lang="zh-CN" altLang="en-US" dirty="0"/>
          </a:p>
        </p:txBody>
      </p:sp>
      <p:sp>
        <p:nvSpPr>
          <p:cNvPr id="5" name="矩形 4"/>
          <p:cNvSpPr/>
          <p:nvPr/>
        </p:nvSpPr>
        <p:spPr>
          <a:xfrm>
            <a:off x="2133600" y="1186653"/>
            <a:ext cx="9454832" cy="1077218"/>
          </a:xfrm>
          <a:prstGeom prst="rect">
            <a:avLst/>
          </a:prstGeom>
        </p:spPr>
        <p:txBody>
          <a:bodyPr wrap="none">
            <a:spAutoFit/>
          </a:bodyPr>
          <a:lstStyle/>
          <a:p>
            <a:r>
              <a:rPr lang="en-US" altLang="zh-CN" sz="3200" dirty="0"/>
              <a:t>Optimization: minimize empirical Risk</a:t>
            </a:r>
          </a:p>
          <a:p>
            <a:r>
              <a:rPr lang="en-US" altLang="zh-CN" sz="3200" dirty="0"/>
              <a:t>Regularization (</a:t>
            </a:r>
            <a:r>
              <a:rPr lang="zh-CN" altLang="en-US" sz="3200" dirty="0"/>
              <a:t>正则化</a:t>
            </a:r>
            <a:r>
              <a:rPr lang="en-US" altLang="zh-CN" sz="3200" dirty="0"/>
              <a:t>): Reduce model complexity </a:t>
            </a:r>
            <a:endParaRPr lang="zh-CN" altLang="en-US" sz="3200" dirty="0"/>
          </a:p>
        </p:txBody>
      </p:sp>
    </p:spTree>
    <p:extLst>
      <p:ext uri="{BB962C8B-B14F-4D97-AF65-F5344CB8AC3E}">
        <p14:creationId xmlns:p14="http://schemas.microsoft.com/office/powerpoint/2010/main" val="162463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dirty="0"/>
              <a:t>Regularization (</a:t>
            </a:r>
            <a:r>
              <a:rPr lang="zh-CN" altLang="en-US" sz="3200" dirty="0"/>
              <a:t>正则化</a:t>
            </a:r>
            <a:r>
              <a:rPr lang="en-US" altLang="zh-CN" sz="3200" dirty="0"/>
              <a:t>)</a:t>
            </a:r>
            <a:endParaRPr lang="zh-CN" altLang="en-US" dirty="0"/>
          </a:p>
        </p:txBody>
      </p:sp>
      <p:pic>
        <p:nvPicPr>
          <p:cNvPr id="2050" name="Picture 2" descr="âl2 regularization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9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413679" y="2971800"/>
            <a:ext cx="3595857" cy="338554"/>
          </a:xfrm>
          <a:prstGeom prst="rect">
            <a:avLst/>
          </a:prstGeom>
          <a:noFill/>
        </p:spPr>
        <p:txBody>
          <a:bodyPr wrap="none" rtlCol="0">
            <a:spAutoFit/>
          </a:bodyPr>
          <a:lstStyle/>
          <a:p>
            <a:pPr algn="ctr"/>
            <a:r>
              <a:rPr lang="en-US" altLang="zh-CN" sz="1600" dirty="0">
                <a:solidFill>
                  <a:srgbClr val="FF0000"/>
                </a:solidFill>
              </a:rPr>
              <a:t>L1/L2 constraints, Data enhancement</a:t>
            </a:r>
            <a:endParaRPr lang="zh-CN" altLang="en-US" sz="1600" dirty="0">
              <a:solidFill>
                <a:srgbClr val="FF0000"/>
              </a:solidFill>
            </a:endParaRPr>
          </a:p>
        </p:txBody>
      </p:sp>
      <p:sp>
        <p:nvSpPr>
          <p:cNvPr id="7" name="文本框 6"/>
          <p:cNvSpPr txBox="1"/>
          <p:nvPr/>
        </p:nvSpPr>
        <p:spPr>
          <a:xfrm>
            <a:off x="6248400" y="2971801"/>
            <a:ext cx="3511987" cy="338554"/>
          </a:xfrm>
          <a:prstGeom prst="rect">
            <a:avLst/>
          </a:prstGeom>
          <a:noFill/>
        </p:spPr>
        <p:txBody>
          <a:bodyPr wrap="none" rtlCol="0">
            <a:spAutoFit/>
          </a:bodyPr>
          <a:lstStyle/>
          <a:p>
            <a:r>
              <a:rPr lang="en-US" altLang="zh-CN" sz="1600" dirty="0">
                <a:solidFill>
                  <a:srgbClr val="FF0000"/>
                </a:solidFill>
              </a:rPr>
              <a:t>Weight attenuation, SGD, Early Stop</a:t>
            </a:r>
            <a:endParaRPr lang="zh-CN" altLang="en-US" sz="1600" dirty="0">
              <a:solidFill>
                <a:srgbClr val="FF0000"/>
              </a:solidFill>
            </a:endParaRPr>
          </a:p>
        </p:txBody>
      </p:sp>
      <p:pic>
        <p:nvPicPr>
          <p:cNvPr id="9" name="图片 8">
            <a:extLst>
              <a:ext uri="{FF2B5EF4-FFF2-40B4-BE49-F238E27FC236}">
                <a16:creationId xmlns:a16="http://schemas.microsoft.com/office/drawing/2014/main" id="{91201476-BF74-4A7A-864E-DA3D2C0D2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821" y="3575783"/>
            <a:ext cx="3382775" cy="2616511"/>
          </a:xfrm>
          <a:prstGeom prst="rect">
            <a:avLst/>
          </a:prstGeom>
        </p:spPr>
      </p:pic>
      <p:graphicFrame>
        <p:nvGraphicFramePr>
          <p:cNvPr id="8" name="内容占位符 4">
            <a:extLst>
              <a:ext uri="{FF2B5EF4-FFF2-40B4-BE49-F238E27FC236}">
                <a16:creationId xmlns:a16="http://schemas.microsoft.com/office/drawing/2014/main" id="{73A52C5C-B698-4054-A92B-73BD27E8DE4C}"/>
              </a:ext>
            </a:extLst>
          </p:cNvPr>
          <p:cNvGraphicFramePr>
            <a:graphicFrameLocks/>
          </p:cNvGraphicFramePr>
          <p:nvPr>
            <p:extLst>
              <p:ext uri="{D42A27DB-BD31-4B8C-83A1-F6EECF244321}">
                <p14:modId xmlns:p14="http://schemas.microsoft.com/office/powerpoint/2010/main" val="576907234"/>
              </p:ext>
            </p:extLst>
          </p:nvPr>
        </p:nvGraphicFramePr>
        <p:xfrm>
          <a:off x="2819400" y="1066800"/>
          <a:ext cx="6705600" cy="1981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505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D05EC9E0-8F5D-45CB-A733-A5612A87189B}"/>
                                            </p:graphicEl>
                                          </p:spTgt>
                                        </p:tgtEl>
                                        <p:attrNameLst>
                                          <p:attrName>style.visibility</p:attrName>
                                        </p:attrNameLst>
                                      </p:cBhvr>
                                      <p:to>
                                        <p:strVal val="visible"/>
                                      </p:to>
                                    </p:set>
                                    <p:animEffect transition="in" filter="fade">
                                      <p:cBhvr>
                                        <p:cTn id="23" dur="500"/>
                                        <p:tgtEl>
                                          <p:spTgt spid="8">
                                            <p:graphicEl>
                                              <a:dgm id="{D05EC9E0-8F5D-45CB-A733-A5612A8718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AF461715-315F-4B67-AE64-A74F48E9AF89}"/>
                                            </p:graphicEl>
                                          </p:spTgt>
                                        </p:tgtEl>
                                        <p:attrNameLst>
                                          <p:attrName>style.visibility</p:attrName>
                                        </p:attrNameLst>
                                      </p:cBhvr>
                                      <p:to>
                                        <p:strVal val="visible"/>
                                      </p:to>
                                    </p:set>
                                    <p:animEffect transition="in" filter="fade">
                                      <p:cBhvr>
                                        <p:cTn id="28" dur="500"/>
                                        <p:tgtEl>
                                          <p:spTgt spid="8">
                                            <p:graphicEl>
                                              <a:dgm id="{AF461715-315F-4B67-AE64-A74F48E9AF8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D2B477F3-791F-46FC-A50D-FA3601860E25}"/>
                                            </p:graphicEl>
                                          </p:spTgt>
                                        </p:tgtEl>
                                        <p:attrNameLst>
                                          <p:attrName>style.visibility</p:attrName>
                                        </p:attrNameLst>
                                      </p:cBhvr>
                                      <p:to>
                                        <p:strVal val="visible"/>
                                      </p:to>
                                    </p:set>
                                    <p:animEffect transition="in" filter="fade">
                                      <p:cBhvr>
                                        <p:cTn id="31" dur="500"/>
                                        <p:tgtEl>
                                          <p:spTgt spid="8">
                                            <p:graphicEl>
                                              <a:dgm id="{D2B477F3-791F-46FC-A50D-FA3601860E2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E5BF9C94-5509-4F79-AC82-D0991D6614CC}"/>
                                            </p:graphicEl>
                                          </p:spTgt>
                                        </p:tgtEl>
                                        <p:attrNameLst>
                                          <p:attrName>style.visibility</p:attrName>
                                        </p:attrNameLst>
                                      </p:cBhvr>
                                      <p:to>
                                        <p:strVal val="visible"/>
                                      </p:to>
                                    </p:set>
                                    <p:animEffect transition="in" filter="fade">
                                      <p:cBhvr>
                                        <p:cTn id="36" dur="500"/>
                                        <p:tgtEl>
                                          <p:spTgt spid="8">
                                            <p:graphicEl>
                                              <a:dgm id="{E5BF9C94-5509-4F79-AC82-D0991D6614C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7509D6B6-898D-4FC7-8441-00720BF18D07}"/>
                                            </p:graphicEl>
                                          </p:spTgt>
                                        </p:tgtEl>
                                        <p:attrNameLst>
                                          <p:attrName>style.visibility</p:attrName>
                                        </p:attrNameLst>
                                      </p:cBhvr>
                                      <p:to>
                                        <p:strVal val="visible"/>
                                      </p:to>
                                    </p:set>
                                    <p:animEffect transition="in" filter="fade">
                                      <p:cBhvr>
                                        <p:cTn id="39" dur="500"/>
                                        <p:tgtEl>
                                          <p:spTgt spid="8">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Graphic spid="8"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2.1</a:t>
            </a:r>
            <a:r>
              <a:rPr lang="zh-CN" altLang="en-US" dirty="0"/>
              <a:t> </a:t>
            </a:r>
            <a:r>
              <a:rPr lang="en-US" altLang="zh-CN" dirty="0"/>
              <a:t>Linear Regression</a:t>
            </a:r>
          </a:p>
        </p:txBody>
      </p:sp>
    </p:spTree>
    <p:extLst>
      <p:ext uri="{BB962C8B-B14F-4D97-AF65-F5344CB8AC3E}">
        <p14:creationId xmlns:p14="http://schemas.microsoft.com/office/powerpoint/2010/main" val="345194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2: Statistical Learning</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Regression</a:t>
            </a:r>
            <a:r>
              <a:rPr lang="zh-CN" altLang="en-US" dirty="0"/>
              <a:t> </a:t>
            </a:r>
            <a:r>
              <a:rPr lang="en-US" altLang="zh-CN" dirty="0"/>
              <a:t>(</a:t>
            </a:r>
            <a:r>
              <a:rPr lang="zh-CN" altLang="en-US" dirty="0"/>
              <a:t>回归</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B4F6138-2BE8-B878-B6DD-12BFC40A2F92}"/>
                  </a:ext>
                </a:extLst>
              </p:cNvPr>
              <p:cNvSpPr>
                <a:spLocks noGrp="1"/>
              </p:cNvSpPr>
              <p:nvPr>
                <p:ph idx="1"/>
              </p:nvPr>
            </p:nvSpPr>
            <p:spPr/>
            <p:txBody>
              <a:bodyPr/>
              <a:lstStyle/>
              <a:p>
                <a:r>
                  <a:rPr kumimoji="1" lang="en-US" altLang="zh-CN" dirty="0">
                    <a:latin typeface="Arial" panose="020B0604020202020204" pitchFamily="34" charset="0"/>
                  </a:rPr>
                  <a:t>Training Set: </a:t>
                </a:r>
                <a14:m>
                  <m:oMath xmlns:m="http://schemas.openxmlformats.org/officeDocument/2006/math">
                    <m:r>
                      <a:rPr lang="zh-CN" altLang="en-US" dirty="0" smtClean="0">
                        <a:solidFill>
                          <a:srgbClr val="000000"/>
                        </a:solidFill>
                        <a:latin typeface="Cambria Math" panose="02040503050406030204" pitchFamily="18" charset="0"/>
                      </a:rPr>
                      <m:t>𝒟</m:t>
                    </m:r>
                    <m:r>
                      <a:rPr lang="en-US" altLang="zh-CN" dirty="0">
                        <a:solidFill>
                          <a:srgbClr val="000000"/>
                        </a:solidFill>
                        <a:latin typeface="Cambria Math" panose="02040503050406030204" pitchFamily="18" charset="0"/>
                      </a:rPr>
                      <m:t>=</m:t>
                    </m:r>
                    <m:sSubSup>
                      <m:sSubSupPr>
                        <m:ctrlPr>
                          <a:rPr lang="en-US" altLang="zh-CN" b="0" i="1" dirty="0" smtClean="0">
                            <a:solidFill>
                              <a:srgbClr val="000000"/>
                            </a:solidFill>
                            <a:latin typeface="Cambria Math" panose="02040503050406030204" pitchFamily="18" charset="0"/>
                          </a:rPr>
                        </m:ctrlPr>
                      </m:sSubSupPr>
                      <m:e>
                        <m:d>
                          <m:dPr>
                            <m:begChr m:val="{"/>
                            <m:endChr m:val="}"/>
                            <m:ctrlPr>
                              <a:rPr lang="en-US" altLang="zh-CN" b="0" i="1" dirty="0" smtClean="0">
                                <a:solidFill>
                                  <a:srgbClr val="000000"/>
                                </a:solidFill>
                                <a:latin typeface="Cambria Math" panose="02040503050406030204" pitchFamily="18" charset="0"/>
                              </a:rPr>
                            </m:ctrlPr>
                          </m:dPr>
                          <m:e>
                            <m:d>
                              <m:dPr>
                                <m:ctrlPr>
                                  <a:rPr lang="en-US" altLang="zh-CN" b="0" i="1" dirty="0" smtClean="0">
                                    <a:solidFill>
                                      <a:srgbClr val="000000"/>
                                    </a:solidFill>
                                    <a:latin typeface="Cambria Math" panose="02040503050406030204" pitchFamily="18" charset="0"/>
                                  </a:rPr>
                                </m:ctrlPr>
                              </m:dPr>
                              <m:e>
                                <m:sSup>
                                  <m:sSupPr>
                                    <m:ctrlPr>
                                      <a:rPr lang="en-US" altLang="zh-CN" b="0" i="1" dirty="0" smtClean="0">
                                        <a:solidFill>
                                          <a:srgbClr val="000000"/>
                                        </a:solidFill>
                                        <a:latin typeface="Cambria Math" panose="02040503050406030204" pitchFamily="18" charset="0"/>
                                      </a:rPr>
                                    </m:ctrlPr>
                                  </m:sSupPr>
                                  <m:e>
                                    <m:r>
                                      <a:rPr lang="en-US" altLang="zh-CN" b="1" i="1" dirty="0" smtClean="0">
                                        <a:solidFill>
                                          <a:srgbClr val="000000"/>
                                        </a:solidFill>
                                        <a:latin typeface="Cambria Math" panose="02040503050406030204" pitchFamily="18" charset="0"/>
                                      </a:rPr>
                                      <m:t>𝒙</m:t>
                                    </m:r>
                                  </m:e>
                                  <m:sup>
                                    <m:d>
                                      <m:dPr>
                                        <m:ctrlPr>
                                          <a:rPr lang="en-US" altLang="zh-CN" b="0" i="1" dirty="0" smtClean="0">
                                            <a:solidFill>
                                              <a:srgbClr val="000000"/>
                                            </a:solidFill>
                                            <a:latin typeface="Cambria Math" panose="02040503050406030204" pitchFamily="18" charset="0"/>
                                          </a:rPr>
                                        </m:ctrlPr>
                                      </m:dPr>
                                      <m:e>
                                        <m:r>
                                          <a:rPr lang="en-US" altLang="zh-CN" b="0" i="1" dirty="0" smtClean="0">
                                            <a:solidFill>
                                              <a:srgbClr val="000000"/>
                                            </a:solidFill>
                                            <a:latin typeface="Cambria Math" panose="02040503050406030204" pitchFamily="18" charset="0"/>
                                          </a:rPr>
                                          <m:t>𝑛</m:t>
                                        </m:r>
                                      </m:e>
                                    </m:d>
                                  </m:sup>
                                </m:sSup>
                                <m:r>
                                  <a:rPr lang="en-US" altLang="zh-CN" b="0" i="1" dirty="0" smtClean="0">
                                    <a:solidFill>
                                      <a:srgbClr val="000000"/>
                                    </a:solidFill>
                                    <a:latin typeface="Cambria Math" panose="02040503050406030204" pitchFamily="18" charset="0"/>
                                  </a:rPr>
                                  <m:t>,</m:t>
                                </m:r>
                                <m:sSup>
                                  <m:sSupPr>
                                    <m:ctrlPr>
                                      <a:rPr lang="en-US" altLang="zh-CN" b="0" i="1" dirty="0" smtClean="0">
                                        <a:solidFill>
                                          <a:srgbClr val="000000"/>
                                        </a:solidFill>
                                        <a:latin typeface="Cambria Math" panose="02040503050406030204" pitchFamily="18" charset="0"/>
                                      </a:rPr>
                                    </m:ctrlPr>
                                  </m:sSupPr>
                                  <m:e>
                                    <m:r>
                                      <a:rPr lang="en-US" altLang="zh-CN" b="0" i="1" dirty="0" smtClean="0">
                                        <a:solidFill>
                                          <a:srgbClr val="000000"/>
                                        </a:solidFill>
                                        <a:latin typeface="Cambria Math" panose="02040503050406030204" pitchFamily="18" charset="0"/>
                                      </a:rPr>
                                      <m:t>𝑦</m:t>
                                    </m:r>
                                  </m:e>
                                  <m:sup>
                                    <m:d>
                                      <m:dPr>
                                        <m:ctrlPr>
                                          <a:rPr lang="en-US" altLang="zh-CN" b="0" i="1" dirty="0" smtClean="0">
                                            <a:solidFill>
                                              <a:srgbClr val="000000"/>
                                            </a:solidFill>
                                            <a:latin typeface="Cambria Math" panose="02040503050406030204" pitchFamily="18" charset="0"/>
                                          </a:rPr>
                                        </m:ctrlPr>
                                      </m:dPr>
                                      <m:e>
                                        <m:r>
                                          <a:rPr lang="en-US" altLang="zh-CN" b="0" i="1" dirty="0" smtClean="0">
                                            <a:solidFill>
                                              <a:srgbClr val="000000"/>
                                            </a:solidFill>
                                            <a:latin typeface="Cambria Math" panose="02040503050406030204" pitchFamily="18" charset="0"/>
                                          </a:rPr>
                                          <m:t>𝑛</m:t>
                                        </m:r>
                                      </m:e>
                                    </m:d>
                                  </m:sup>
                                </m:sSup>
                              </m:e>
                            </m:d>
                          </m:e>
                        </m:d>
                      </m:e>
                      <m:sub>
                        <m:r>
                          <a:rPr lang="en-US" altLang="zh-CN" b="0" i="1" dirty="0" smtClean="0">
                            <a:solidFill>
                              <a:srgbClr val="000000"/>
                            </a:solidFill>
                            <a:latin typeface="Cambria Math" panose="02040503050406030204" pitchFamily="18" charset="0"/>
                          </a:rPr>
                          <m:t>𝑛</m:t>
                        </m:r>
                        <m:r>
                          <a:rPr lang="en-US" altLang="zh-CN" b="0" i="1" dirty="0" smtClean="0">
                            <a:solidFill>
                              <a:srgbClr val="000000"/>
                            </a:solidFill>
                            <a:latin typeface="Cambria Math" panose="02040503050406030204" pitchFamily="18" charset="0"/>
                          </a:rPr>
                          <m:t>=</m:t>
                        </m:r>
                        <m:r>
                          <a:rPr lang="en-US" altLang="zh-CN" b="0" i="1" dirty="0" smtClean="0">
                            <a:solidFill>
                              <a:srgbClr val="000000"/>
                            </a:solidFill>
                            <a:latin typeface="Cambria Math" panose="02040503050406030204" pitchFamily="18" charset="0"/>
                          </a:rPr>
                          <m:t>1</m:t>
                        </m:r>
                      </m:sub>
                      <m:sup>
                        <m:r>
                          <a:rPr lang="en-US" altLang="zh-CN" b="0" i="1" dirty="0" smtClean="0">
                            <a:solidFill>
                              <a:srgbClr val="000000"/>
                            </a:solidFill>
                            <a:latin typeface="Cambria Math" panose="02040503050406030204" pitchFamily="18" charset="0"/>
                          </a:rPr>
                          <m:t>𝑁</m:t>
                        </m:r>
                      </m:sup>
                    </m:sSubSup>
                  </m:oMath>
                </a14:m>
                <a:r>
                  <a:rPr kumimoji="1" lang="en-US" altLang="zh-CN" dirty="0">
                    <a:solidFill>
                      <a:srgbClr val="000000"/>
                    </a:solidFill>
                    <a:latin typeface="Arial" panose="020B0604020202020204" pitchFamily="34" charset="0"/>
                  </a:rPr>
                  <a:t> </a:t>
                </a:r>
              </a:p>
              <a:p>
                <a:r>
                  <a:rPr kumimoji="1" lang="en-US" altLang="zh-CN" dirty="0">
                    <a:latin typeface="Arial" panose="020B0604020202020204" pitchFamily="34" charset="0"/>
                  </a:rPr>
                  <a:t>Regression problem:</a:t>
                </a:r>
              </a:p>
              <a:p>
                <a:pPr lvl="1"/>
                <a14:m>
                  <m:oMath xmlns:m="http://schemas.openxmlformats.org/officeDocument/2006/math">
                    <m:sSup>
                      <m:sSupPr>
                        <m:ctrlPr>
                          <a:rPr lang="en-US" altLang="zh-CN" b="0" i="1" dirty="0" smtClean="0">
                            <a:solidFill>
                              <a:srgbClr val="000000"/>
                            </a:solidFill>
                            <a:latin typeface="Cambria Math" panose="02040503050406030204" pitchFamily="18" charset="0"/>
                          </a:rPr>
                        </m:ctrlPr>
                      </m:sSupPr>
                      <m:e>
                        <m:r>
                          <a:rPr lang="en-US" altLang="zh-CN" b="1" i="1" dirty="0" smtClean="0">
                            <a:solidFill>
                              <a:srgbClr val="000000"/>
                            </a:solidFill>
                            <a:latin typeface="Cambria Math" panose="02040503050406030204" pitchFamily="18" charset="0"/>
                          </a:rPr>
                          <m:t>𝒙</m:t>
                        </m:r>
                      </m:e>
                      <m:sup>
                        <m:d>
                          <m:dPr>
                            <m:ctrlPr>
                              <a:rPr lang="en-US" altLang="zh-CN" b="0" i="1" dirty="0" smtClean="0">
                                <a:solidFill>
                                  <a:srgbClr val="000000"/>
                                </a:solidFill>
                                <a:latin typeface="Cambria Math" panose="02040503050406030204" pitchFamily="18" charset="0"/>
                              </a:rPr>
                            </m:ctrlPr>
                          </m:dPr>
                          <m:e>
                            <m:r>
                              <a:rPr lang="en-US" altLang="zh-CN" b="0" i="1" dirty="0" smtClean="0">
                                <a:solidFill>
                                  <a:srgbClr val="000000"/>
                                </a:solidFill>
                                <a:latin typeface="Cambria Math" panose="02040503050406030204" pitchFamily="18" charset="0"/>
                              </a:rPr>
                              <m:t>𝑛</m:t>
                            </m:r>
                          </m:e>
                        </m:d>
                      </m:sup>
                    </m:sSup>
                    <m:r>
                      <a:rPr lang="en-US" altLang="zh-CN" b="0" i="1" dirty="0" smtClean="0">
                        <a:solidFill>
                          <a:srgbClr val="000000"/>
                        </a:solidFill>
                        <a:latin typeface="Cambria Math" panose="02040503050406030204" pitchFamily="18" charset="0"/>
                      </a:rPr>
                      <m:t>∈</m:t>
                    </m:r>
                    <m:sSup>
                      <m:sSupPr>
                        <m:ctrlPr>
                          <a:rPr lang="en-US" altLang="zh-CN" b="0" i="1" dirty="0" smtClean="0">
                            <a:solidFill>
                              <a:srgbClr val="000000"/>
                            </a:solidFill>
                            <a:latin typeface="Cambria Math" panose="02040503050406030204" pitchFamily="18" charset="0"/>
                            <a:ea typeface="Cambria Math" panose="02040503050406030204" pitchFamily="18" charset="0"/>
                          </a:rPr>
                        </m:ctrlPr>
                      </m:sSupPr>
                      <m:e>
                        <m:r>
                          <a:rPr lang="en-US" altLang="zh-CN" b="0" i="1" dirty="0" smtClean="0">
                            <a:solidFill>
                              <a:srgbClr val="000000"/>
                            </a:solidFill>
                            <a:latin typeface="Cambria Math" panose="02040503050406030204" pitchFamily="18" charset="0"/>
                            <a:ea typeface="Cambria Math" panose="02040503050406030204" pitchFamily="18" charset="0"/>
                          </a:rPr>
                          <m:t>ℝ</m:t>
                        </m:r>
                      </m:e>
                      <m:sup>
                        <m:r>
                          <a:rPr lang="en-US" altLang="zh-CN" b="0" i="1" dirty="0" smtClean="0">
                            <a:solidFill>
                              <a:srgbClr val="000000"/>
                            </a:solidFill>
                            <a:latin typeface="Cambria Math" panose="02040503050406030204" pitchFamily="18" charset="0"/>
                            <a:ea typeface="Cambria Math" panose="02040503050406030204" pitchFamily="18" charset="0"/>
                          </a:rPr>
                          <m:t>𝐷</m:t>
                        </m:r>
                      </m:sup>
                    </m:sSup>
                  </m:oMath>
                </a14:m>
                <a:endParaRPr kumimoji="1" lang="en-US" altLang="zh-CN" dirty="0">
                  <a:solidFill>
                    <a:srgbClr val="000000"/>
                  </a:solidFill>
                  <a:latin typeface="Arial" panose="020B0604020202020204" pitchFamily="34" charset="0"/>
                  <a:cs typeface="Arial" panose="020B0604020202020204" pitchFamily="34" charset="0"/>
                </a:endParaRPr>
              </a:p>
              <a:p>
                <a:pPr lvl="1"/>
                <a14:m>
                  <m:oMath xmlns:m="http://schemas.openxmlformats.org/officeDocument/2006/math">
                    <m:sSup>
                      <m:sSupPr>
                        <m:ctrlPr>
                          <a:rPr lang="en-US" altLang="zh-CN" b="0" i="1" dirty="0" smtClean="0">
                            <a:solidFill>
                              <a:srgbClr val="000000"/>
                            </a:solidFill>
                            <a:latin typeface="Cambria Math" panose="02040503050406030204" pitchFamily="18" charset="0"/>
                          </a:rPr>
                        </m:ctrlPr>
                      </m:sSupPr>
                      <m:e>
                        <m:r>
                          <a:rPr lang="en-US" altLang="zh-CN" b="0" i="1" dirty="0" smtClean="0">
                            <a:solidFill>
                              <a:srgbClr val="000000"/>
                            </a:solidFill>
                            <a:latin typeface="Cambria Math" panose="02040503050406030204" pitchFamily="18" charset="0"/>
                          </a:rPr>
                          <m:t>𝑦</m:t>
                        </m:r>
                      </m:e>
                      <m:sup>
                        <m:d>
                          <m:dPr>
                            <m:ctrlPr>
                              <a:rPr lang="en-US" altLang="zh-CN" b="0" i="1" dirty="0" smtClean="0">
                                <a:solidFill>
                                  <a:srgbClr val="000000"/>
                                </a:solidFill>
                                <a:latin typeface="Cambria Math" panose="02040503050406030204" pitchFamily="18" charset="0"/>
                              </a:rPr>
                            </m:ctrlPr>
                          </m:dPr>
                          <m:e>
                            <m:r>
                              <a:rPr lang="en-US" altLang="zh-CN" b="0" i="1" dirty="0" smtClean="0">
                                <a:solidFill>
                                  <a:srgbClr val="000000"/>
                                </a:solidFill>
                                <a:latin typeface="Cambria Math" panose="02040503050406030204" pitchFamily="18" charset="0"/>
                              </a:rPr>
                              <m:t>𝑛</m:t>
                            </m:r>
                          </m:e>
                        </m:d>
                      </m:sup>
                    </m:sSup>
                    <m:r>
                      <a:rPr lang="en-US" altLang="zh-CN" b="0" i="1" dirty="0" smtClean="0">
                        <a:solidFill>
                          <a:srgbClr val="000000"/>
                        </a:solidFill>
                        <a:latin typeface="Cambria Math" panose="02040503050406030204" pitchFamily="18" charset="0"/>
                      </a:rPr>
                      <m:t>∈</m:t>
                    </m:r>
                  </m:oMath>
                </a14:m>
                <a:r>
                  <a:rPr lang="en-US" altLang="zh-CN"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ℝ</m:t>
                    </m:r>
                  </m:oMath>
                </a14:m>
                <a:r>
                  <a:rPr kumimoji="1" lang="en-US" altLang="zh-CN" dirty="0">
                    <a:solidFill>
                      <a:srgbClr val="000000"/>
                    </a:solidFill>
                    <a:latin typeface="Arial" panose="020B0604020202020204" pitchFamily="34" charset="0"/>
                    <a:cs typeface="Arial" panose="020B0604020202020204" pitchFamily="34" charset="0"/>
                  </a:rPr>
                  <a:t> is continuous variable</a:t>
                </a:r>
              </a:p>
              <a:p>
                <a:pPr lvl="1"/>
                <a:r>
                  <a:rPr kumimoji="1" lang="en-US" altLang="zh-CN" dirty="0">
                    <a:latin typeface="Arial" panose="020B0604020202020204" pitchFamily="34" charset="0"/>
                    <a:cs typeface="Arial" panose="020B0604020202020204" pitchFamily="34" charset="0"/>
                  </a:rPr>
                  <a:t>Find the mapping relationship </a:t>
                </a:r>
              </a:p>
              <a:p>
                <a:pPr marL="154484" lvl="1" indent="0">
                  <a:buNone/>
                </a:pPr>
                <a:r>
                  <a:rPr kumimoji="1" lang="en-US" altLang="zh-CN" dirty="0">
                    <a:latin typeface="Arial" panose="020B0604020202020204" pitchFamily="34" charset="0"/>
                    <a:cs typeface="Arial" panose="020B0604020202020204" pitchFamily="34" charset="0"/>
                  </a:rPr>
                  <a:t>between </a:t>
                </a:r>
                <a14:m>
                  <m:oMath xmlns:m="http://schemas.openxmlformats.org/officeDocument/2006/math">
                    <m:r>
                      <a:rPr lang="en-US" altLang="zh-CN" b="1" i="1" dirty="0" smtClean="0">
                        <a:solidFill>
                          <a:srgbClr val="000000"/>
                        </a:solidFill>
                        <a:latin typeface="Cambria Math" panose="02040503050406030204" pitchFamily="18" charset="0"/>
                      </a:rPr>
                      <m:t>𝒙</m:t>
                    </m:r>
                  </m:oMath>
                </a14:m>
                <a:r>
                  <a:rPr kumimoji="1" lang="en-US" altLang="zh-CN" dirty="0">
                    <a:solidFill>
                      <a:srgbClr val="000000"/>
                    </a:solidFill>
                    <a:latin typeface="Arial" panose="020B0604020202020204" pitchFamily="34" charset="0"/>
                    <a:cs typeface="Arial" panose="020B0604020202020204" pitchFamily="34" charset="0"/>
                  </a:rPr>
                  <a:t> and </a:t>
                </a:r>
                <a14:m>
                  <m:oMath xmlns:m="http://schemas.openxmlformats.org/officeDocument/2006/math">
                    <m:r>
                      <a:rPr lang="en-US" altLang="zh-CN" i="1" dirty="0">
                        <a:latin typeface="Cambria Math" panose="02040503050406030204" pitchFamily="18" charset="0"/>
                      </a:rPr>
                      <m:t>𝑦</m:t>
                    </m:r>
                  </m:oMath>
                </a14:m>
                <a:endParaRPr kumimoji="1" lang="en-US" altLang="zh-CN" dirty="0">
                  <a:solidFill>
                    <a:srgbClr val="000000"/>
                  </a:solidFill>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B4F6138-2BE8-B878-B6DD-12BFC40A2F92}"/>
                  </a:ext>
                </a:extLst>
              </p:cNvPr>
              <p:cNvSpPr>
                <a:spLocks noGrp="1" noRot="1" noChangeAspect="1" noMove="1" noResize="1" noEditPoints="1" noAdjustHandles="1" noChangeArrowheads="1" noChangeShapeType="1" noTextEdit="1"/>
              </p:cNvSpPr>
              <p:nvPr>
                <p:ph idx="1"/>
              </p:nvPr>
            </p:nvSpPr>
            <p:spPr>
              <a:blipFill>
                <a:blip r:embed="rId3"/>
                <a:stretch>
                  <a:fillRect l="-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1BC667D-99E5-FEC7-8D6B-C87F51169F30}"/>
                  </a:ext>
                </a:extLst>
              </p:cNvPr>
              <p:cNvSpPr txBox="1"/>
              <p:nvPr/>
            </p:nvSpPr>
            <p:spPr>
              <a:xfrm>
                <a:off x="2438400" y="4114800"/>
                <a:ext cx="26670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𝑓</m:t>
                      </m:r>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𝒙</m:t>
                      </m:r>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𝜽</m:t>
                      </m:r>
                      <m:r>
                        <a:rPr kumimoji="1" lang="en-US" altLang="zh-CN" sz="2800" b="0" i="1" smtClean="0">
                          <a:latin typeface="Cambria Math" panose="02040503050406030204" pitchFamily="18" charset="0"/>
                        </a:rPr>
                        <m:t>)</m:t>
                      </m:r>
                    </m:oMath>
                  </m:oMathPara>
                </a14:m>
                <a:endParaRPr kumimoji="1" lang="zh-CN" altLang="en-US" sz="2800" dirty="0"/>
              </a:p>
            </p:txBody>
          </p:sp>
        </mc:Choice>
        <mc:Fallback xmlns="">
          <p:sp>
            <p:nvSpPr>
              <p:cNvPr id="5" name="文本框 4">
                <a:extLst>
                  <a:ext uri="{FF2B5EF4-FFF2-40B4-BE49-F238E27FC236}">
                    <a16:creationId xmlns:a16="http://schemas.microsoft.com/office/drawing/2014/main" id="{61BC667D-99E5-FEC7-8D6B-C87F51169F30}"/>
                  </a:ext>
                </a:extLst>
              </p:cNvPr>
              <p:cNvSpPr txBox="1">
                <a:spLocks noRot="1" noChangeAspect="1" noMove="1" noResize="1" noEditPoints="1" noAdjustHandles="1" noChangeArrowheads="1" noChangeShapeType="1" noTextEdit="1"/>
              </p:cNvSpPr>
              <p:nvPr/>
            </p:nvSpPr>
            <p:spPr>
              <a:xfrm>
                <a:off x="2438400" y="4114800"/>
                <a:ext cx="2667000" cy="523220"/>
              </a:xfrm>
              <a:prstGeom prst="rect">
                <a:avLst/>
              </a:prstGeom>
              <a:blipFill>
                <a:blip r:embed="rId4"/>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0698351-DBA9-2571-D140-AB9B9E88013F}"/>
              </a:ext>
            </a:extLst>
          </p:cNvPr>
          <p:cNvPicPr>
            <a:picLocks noChangeAspect="1"/>
          </p:cNvPicPr>
          <p:nvPr/>
        </p:nvPicPr>
        <p:blipFill>
          <a:blip r:embed="rId5"/>
          <a:stretch>
            <a:fillRect/>
          </a:stretch>
        </p:blipFill>
        <p:spPr>
          <a:xfrm>
            <a:off x="6955536" y="1752199"/>
            <a:ext cx="4305300" cy="3353602"/>
          </a:xfrm>
          <a:prstGeom prst="rect">
            <a:avLst/>
          </a:prstGeom>
        </p:spPr>
      </p:pic>
    </p:spTree>
    <p:extLst>
      <p:ext uri="{BB962C8B-B14F-4D97-AF65-F5344CB8AC3E}">
        <p14:creationId xmlns:p14="http://schemas.microsoft.com/office/powerpoint/2010/main" val="4041196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17C7C-BD79-8F9C-8961-C478125B3ABA}"/>
              </a:ext>
            </a:extLst>
          </p:cNvPr>
          <p:cNvSpPr>
            <a:spLocks noGrp="1"/>
          </p:cNvSpPr>
          <p:nvPr>
            <p:ph type="title"/>
          </p:nvPr>
        </p:nvSpPr>
        <p:spPr/>
        <p:txBody>
          <a:bodyPr/>
          <a:lstStyle/>
          <a:p>
            <a:r>
              <a:rPr lang="en-US" altLang="zh-CN" dirty="0"/>
              <a:t>Linear Regression (</a:t>
            </a:r>
            <a:r>
              <a:rPr lang="zh-CN" altLang="en-US" dirty="0"/>
              <a:t>线性回归</a:t>
            </a:r>
            <a:r>
              <a:rPr lang="en-US" altLang="zh-CN" dirty="0"/>
              <a: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6BC8721-BFE4-F6F4-B14E-9E887C6BA212}"/>
                  </a:ext>
                </a:extLst>
              </p:cNvPr>
              <p:cNvSpPr>
                <a:spLocks noGrp="1"/>
              </p:cNvSpPr>
              <p:nvPr>
                <p:ph idx="1"/>
              </p:nvPr>
            </p:nvSpPr>
            <p:spPr/>
            <p:txBody>
              <a:bodyPr/>
              <a:lstStyle/>
              <a:p>
                <a:r>
                  <a:rPr kumimoji="1" lang="en-US" altLang="zh-CN" dirty="0">
                    <a:latin typeface="Arial" panose="020B0604020202020204" pitchFamily="34" charset="0"/>
                  </a:rPr>
                  <a:t>Model: </a:t>
                </a:r>
                <a14:m>
                  <m:oMath xmlns:m="http://schemas.openxmlformats.org/officeDocument/2006/math">
                    <m:r>
                      <a:rPr kumimoji="1" lang="en-US" altLang="zh-CN" b="0" i="1" smtClean="0">
                        <a:solidFill>
                          <a:srgbClr val="000000"/>
                        </a:solidFill>
                        <a:latin typeface="Cambria Math" panose="02040503050406030204" pitchFamily="18" charset="0"/>
                      </a:rPr>
                      <m:t>𝑓</m:t>
                    </m:r>
                    <m:d>
                      <m:dPr>
                        <m:ctrlPr>
                          <a:rPr kumimoji="1" lang="en-US" altLang="zh-CN" b="0" i="1" smtClean="0">
                            <a:solidFill>
                              <a:srgbClr val="000000"/>
                            </a:solidFill>
                            <a:latin typeface="Cambria Math" panose="02040503050406030204" pitchFamily="18" charset="0"/>
                          </a:rPr>
                        </m:ctrlPr>
                      </m:dPr>
                      <m:e>
                        <m:r>
                          <a:rPr kumimoji="1" lang="en-US" altLang="zh-CN" b="1" i="1" smtClean="0">
                            <a:solidFill>
                              <a:srgbClr val="000000"/>
                            </a:solidFill>
                            <a:latin typeface="Cambria Math" panose="02040503050406030204" pitchFamily="18" charset="0"/>
                          </a:rPr>
                          <m:t>𝒙</m:t>
                        </m:r>
                        <m:r>
                          <a:rPr kumimoji="1" lang="en-US" altLang="zh-CN" b="0" i="1" smtClean="0">
                            <a:solidFill>
                              <a:srgbClr val="000000"/>
                            </a:solidFill>
                            <a:latin typeface="Cambria Math" panose="02040503050406030204" pitchFamily="18" charset="0"/>
                          </a:rPr>
                          <m:t>;</m:t>
                        </m:r>
                        <m:r>
                          <a:rPr kumimoji="1" lang="en-US" altLang="zh-CN" b="1" i="1" smtClean="0">
                            <a:solidFill>
                              <a:srgbClr val="000000"/>
                            </a:solidFill>
                            <a:latin typeface="Cambria Math" panose="02040503050406030204" pitchFamily="18" charset="0"/>
                          </a:rPr>
                          <m:t>𝒘</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𝑏</m:t>
                        </m:r>
                      </m:e>
                    </m:d>
                    <m:r>
                      <a:rPr kumimoji="1" lang="en-US" altLang="zh-CN" b="0" i="1" smtClean="0">
                        <a:solidFill>
                          <a:srgbClr val="000000"/>
                        </a:solidFill>
                        <a:latin typeface="Cambria Math" panose="02040503050406030204" pitchFamily="18" charset="0"/>
                      </a:rPr>
                      <m:t>=</m:t>
                    </m:r>
                    <m:sSup>
                      <m:sSupPr>
                        <m:ctrlPr>
                          <a:rPr kumimoji="1" lang="en-US" altLang="zh-CN" b="0" i="1" smtClean="0">
                            <a:solidFill>
                              <a:srgbClr val="000000"/>
                            </a:solidFill>
                            <a:latin typeface="Cambria Math" panose="02040503050406030204" pitchFamily="18" charset="0"/>
                          </a:rPr>
                        </m:ctrlPr>
                      </m:sSupPr>
                      <m:e>
                        <m:r>
                          <a:rPr kumimoji="1" lang="en-US" altLang="zh-CN" b="1" i="1" smtClean="0">
                            <a:solidFill>
                              <a:srgbClr val="000000"/>
                            </a:solidFill>
                            <a:latin typeface="Cambria Math" panose="02040503050406030204" pitchFamily="18" charset="0"/>
                          </a:rPr>
                          <m:t>𝒘</m:t>
                        </m:r>
                      </m:e>
                      <m:sup>
                        <m:r>
                          <a:rPr kumimoji="1" lang="en-US" altLang="zh-CN" b="0" i="1" smtClean="0">
                            <a:solidFill>
                              <a:srgbClr val="000000"/>
                            </a:solidFill>
                            <a:latin typeface="Cambria Math" panose="02040503050406030204" pitchFamily="18" charset="0"/>
                          </a:rPr>
                          <m:t>𝑇</m:t>
                        </m:r>
                      </m:sup>
                    </m:sSup>
                    <m:r>
                      <a:rPr kumimoji="1" lang="en-US" altLang="zh-CN" b="1" i="1" smtClean="0">
                        <a:solidFill>
                          <a:srgbClr val="000000"/>
                        </a:solidFill>
                        <a:latin typeface="Cambria Math" panose="02040503050406030204" pitchFamily="18" charset="0"/>
                      </a:rPr>
                      <m:t>𝒙</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𝑏</m:t>
                    </m:r>
                  </m:oMath>
                </a14:m>
                <a:endParaRPr kumimoji="1" lang="en-US" altLang="zh-CN" dirty="0">
                  <a:solidFill>
                    <a:srgbClr val="000000"/>
                  </a:solidFill>
                  <a:latin typeface="Arial" panose="020B0604020202020204" pitchFamily="34" charset="0"/>
                </a:endParaRPr>
              </a:p>
              <a:p>
                <a:r>
                  <a:rPr kumimoji="1" lang="en-US" altLang="zh-CN" dirty="0">
                    <a:latin typeface="Arial" panose="020B0604020202020204" pitchFamily="34" charset="0"/>
                  </a:rPr>
                  <a:t>For convenience, augment weight vector and feature vector</a:t>
                </a:r>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C6BC8721-BFE4-F6F4-B14E-9E887C6BA212}"/>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09C5B86-D911-42BC-8698-866D4F5D5F7F}"/>
              </a:ext>
            </a:extLst>
          </p:cNvPr>
          <p:cNvPicPr>
            <a:picLocks noChangeAspect="1"/>
          </p:cNvPicPr>
          <p:nvPr/>
        </p:nvPicPr>
        <p:blipFill>
          <a:blip r:embed="rId3"/>
          <a:stretch>
            <a:fillRect/>
          </a:stretch>
        </p:blipFill>
        <p:spPr>
          <a:xfrm>
            <a:off x="914400" y="2615184"/>
            <a:ext cx="4080131" cy="3200400"/>
          </a:xfrm>
          <a:prstGeom prst="rect">
            <a:avLst/>
          </a:prstGeom>
        </p:spPr>
      </p:pic>
      <p:sp>
        <p:nvSpPr>
          <p:cNvPr id="5" name="右箭头 4">
            <a:extLst>
              <a:ext uri="{FF2B5EF4-FFF2-40B4-BE49-F238E27FC236}">
                <a16:creationId xmlns:a16="http://schemas.microsoft.com/office/drawing/2014/main" id="{71774CFB-316D-4639-66F0-24836C376AE8}"/>
              </a:ext>
            </a:extLst>
          </p:cNvPr>
          <p:cNvSpPr/>
          <p:nvPr/>
        </p:nvSpPr>
        <p:spPr>
          <a:xfrm>
            <a:off x="5791200" y="5317109"/>
            <a:ext cx="1295400" cy="381000"/>
          </a:xfrm>
          <a:prstGeom prst="rightArrow">
            <a:avLst/>
          </a:prstGeom>
          <a:solidFill>
            <a:srgbClr val="92D050"/>
          </a:solidFill>
          <a:ln>
            <a:solidFill>
              <a:schemeClr val="accent3"/>
            </a:solidFill>
          </a:ln>
        </p:spPr>
        <p:txBody>
          <a:bodyPr wrap="none" rtlCol="0" anchor="ctr">
            <a:spAutoFit/>
          </a:bodyPr>
          <a:lstStyle/>
          <a:p>
            <a:pPr algn="ctr"/>
            <a:endParaRPr kumimoji="1" lang="zh-CN" altLang="en-US" sz="2400" dirty="0"/>
          </a:p>
        </p:txBody>
      </p:sp>
      <p:pic>
        <p:nvPicPr>
          <p:cNvPr id="6" name="图片 5">
            <a:extLst>
              <a:ext uri="{FF2B5EF4-FFF2-40B4-BE49-F238E27FC236}">
                <a16:creationId xmlns:a16="http://schemas.microsoft.com/office/drawing/2014/main" id="{315D719F-DF56-9D17-60F1-BF0DC02FFF33}"/>
              </a:ext>
            </a:extLst>
          </p:cNvPr>
          <p:cNvPicPr>
            <a:picLocks noChangeAspect="1"/>
          </p:cNvPicPr>
          <p:nvPr/>
        </p:nvPicPr>
        <p:blipFill>
          <a:blip r:embed="rId4"/>
          <a:stretch>
            <a:fillRect/>
          </a:stretch>
        </p:blipFill>
        <p:spPr>
          <a:xfrm>
            <a:off x="7391400" y="5199634"/>
            <a:ext cx="3026144" cy="692150"/>
          </a:xfrm>
          <a:prstGeom prst="rect">
            <a:avLst/>
          </a:prstGeom>
        </p:spPr>
      </p:pic>
      <p:pic>
        <p:nvPicPr>
          <p:cNvPr id="7" name="图片 6">
            <a:extLst>
              <a:ext uri="{FF2B5EF4-FFF2-40B4-BE49-F238E27FC236}">
                <a16:creationId xmlns:a16="http://schemas.microsoft.com/office/drawing/2014/main" id="{8C3B671A-73A2-CA91-5AED-47B2886F2CE0}"/>
              </a:ext>
            </a:extLst>
          </p:cNvPr>
          <p:cNvPicPr>
            <a:picLocks noChangeAspect="1"/>
          </p:cNvPicPr>
          <p:nvPr/>
        </p:nvPicPr>
        <p:blipFill>
          <a:blip r:embed="rId5"/>
          <a:stretch>
            <a:fillRect/>
          </a:stretch>
        </p:blipFill>
        <p:spPr>
          <a:xfrm>
            <a:off x="5791200" y="2747151"/>
            <a:ext cx="3721100" cy="2471265"/>
          </a:xfrm>
          <a:prstGeom prst="rect">
            <a:avLst/>
          </a:prstGeom>
        </p:spPr>
      </p:pic>
    </p:spTree>
    <p:extLst>
      <p:ext uri="{BB962C8B-B14F-4D97-AF65-F5344CB8AC3E}">
        <p14:creationId xmlns:p14="http://schemas.microsoft.com/office/powerpoint/2010/main" val="1399663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8C4A7-2653-BAD4-5265-FFE1C5D85FE0}"/>
              </a:ext>
            </a:extLst>
          </p:cNvPr>
          <p:cNvSpPr>
            <a:spLocks noGrp="1"/>
          </p:cNvSpPr>
          <p:nvPr>
            <p:ph type="title"/>
          </p:nvPr>
        </p:nvSpPr>
        <p:spPr/>
        <p:txBody>
          <a:bodyPr/>
          <a:lstStyle/>
          <a:p>
            <a:r>
              <a:rPr kumimoji="1" lang="en-US" altLang="zh-CN" dirty="0"/>
              <a:t>Empirical Risk Minimization (ERM</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3D1D2C-3953-8CB0-200E-968B8FAD8221}"/>
                  </a:ext>
                </a:extLst>
              </p:cNvPr>
              <p:cNvSpPr>
                <a:spLocks noGrp="1"/>
              </p:cNvSpPr>
              <p:nvPr>
                <p:ph idx="1"/>
              </p:nvPr>
            </p:nvSpPr>
            <p:spPr/>
            <p:txBody>
              <a:bodyPr/>
              <a:lstStyle/>
              <a:p>
                <a:r>
                  <a:rPr kumimoji="1" lang="en-US" altLang="zh-CN" dirty="0">
                    <a:latin typeface="Arial" panose="020B0604020202020204" pitchFamily="34" charset="0"/>
                  </a:rPr>
                  <a:t>Empirical risk in training set </a:t>
                </a:r>
                <a14:m>
                  <m:oMath xmlns:m="http://schemas.openxmlformats.org/officeDocument/2006/math">
                    <m:r>
                      <a:rPr kumimoji="1" lang="zh-CN" altLang="en-US" dirty="0">
                        <a:latin typeface="Cambria Math" panose="02040503050406030204" pitchFamily="18" charset="0"/>
                      </a:rPr>
                      <m:t>𝒟</m:t>
                    </m:r>
                  </m:oMath>
                </a14:m>
                <a:endParaRPr kumimoji="1" lang="en-US" altLang="zh-CN" dirty="0">
                  <a:latin typeface="Arial" panose="020B0604020202020204" pitchFamily="34" charset="0"/>
                </a:endParaRPr>
              </a:p>
              <a:p>
                <a:pPr lvl="1"/>
                <a14:m>
                  <m:oMath xmlns:m="http://schemas.openxmlformats.org/officeDocument/2006/math">
                    <m:r>
                      <a:rPr kumimoji="1" lang="en-US" altLang="zh-CN" sz="2600" i="1" dirty="0">
                        <a:latin typeface="Cambria Math" panose="02040503050406030204" pitchFamily="18" charset="0"/>
                      </a:rPr>
                      <m:t>𝑦</m:t>
                    </m:r>
                    <m:r>
                      <a:rPr kumimoji="1" lang="en-US" altLang="zh-CN" sz="2600" b="0" i="1" dirty="0" smtClean="0">
                        <a:latin typeface="Cambria Math" panose="02040503050406030204" pitchFamily="18" charset="0"/>
                      </a:rPr>
                      <m:t>=</m:t>
                    </m:r>
                    <m:d>
                      <m:dPr>
                        <m:begChr m:val="["/>
                        <m:endChr m:val="]"/>
                        <m:ctrlPr>
                          <a:rPr kumimoji="1" lang="en-US" altLang="zh-CN" sz="2600" b="0" i="1" dirty="0" smtClean="0">
                            <a:latin typeface="Cambria Math" panose="02040503050406030204" pitchFamily="18" charset="0"/>
                          </a:rPr>
                        </m:ctrlPr>
                      </m:dPr>
                      <m:e>
                        <m:sSup>
                          <m:sSupPr>
                            <m:ctrlPr>
                              <a:rPr kumimoji="1" lang="en-US" altLang="zh-CN" sz="2600" b="0" i="1" dirty="0" smtClean="0">
                                <a:latin typeface="Cambria Math" panose="02040503050406030204" pitchFamily="18" charset="0"/>
                              </a:rPr>
                            </m:ctrlPr>
                          </m:sSupPr>
                          <m:e>
                            <m:r>
                              <a:rPr kumimoji="1" lang="en-US" altLang="zh-CN" sz="2600" b="0" i="1" dirty="0" smtClean="0">
                                <a:latin typeface="Cambria Math" panose="02040503050406030204" pitchFamily="18" charset="0"/>
                              </a:rPr>
                              <m:t>𝑦</m:t>
                            </m:r>
                          </m:e>
                          <m:sup>
                            <m:d>
                              <m:dPr>
                                <m:ctrlPr>
                                  <a:rPr kumimoji="1" lang="en-US" altLang="zh-CN" sz="2600" b="0" i="1" dirty="0" smtClean="0">
                                    <a:latin typeface="Cambria Math" panose="02040503050406030204" pitchFamily="18" charset="0"/>
                                  </a:rPr>
                                </m:ctrlPr>
                              </m:dPr>
                              <m:e>
                                <m:r>
                                  <a:rPr kumimoji="1" lang="en-US" altLang="zh-CN" sz="2600" b="0" i="1" dirty="0" smtClean="0">
                                    <a:latin typeface="Cambria Math" panose="02040503050406030204" pitchFamily="18" charset="0"/>
                                  </a:rPr>
                                  <m:t>1</m:t>
                                </m:r>
                              </m:e>
                            </m:d>
                          </m:sup>
                        </m:sSup>
                        <m:r>
                          <a:rPr kumimoji="1" lang="en-US" altLang="zh-CN" sz="2600" b="0" i="1" dirty="0" smtClean="0">
                            <a:latin typeface="Cambria Math" panose="02040503050406030204" pitchFamily="18" charset="0"/>
                          </a:rPr>
                          <m:t>,⋯,</m:t>
                        </m:r>
                        <m:sSup>
                          <m:sSupPr>
                            <m:ctrlPr>
                              <a:rPr kumimoji="1" lang="en-US" altLang="zh-CN" sz="2600" i="1" dirty="0">
                                <a:latin typeface="Cambria Math" panose="02040503050406030204" pitchFamily="18" charset="0"/>
                              </a:rPr>
                            </m:ctrlPr>
                          </m:sSupPr>
                          <m:e>
                            <m:r>
                              <a:rPr kumimoji="1" lang="en-US" altLang="zh-CN" sz="2600" i="1" dirty="0">
                                <a:latin typeface="Cambria Math" panose="02040503050406030204" pitchFamily="18" charset="0"/>
                              </a:rPr>
                              <m:t>𝑦</m:t>
                            </m:r>
                          </m:e>
                          <m:sup>
                            <m:d>
                              <m:dPr>
                                <m:ctrlPr>
                                  <a:rPr kumimoji="1" lang="en-US" altLang="zh-CN" sz="2600" i="1" dirty="0">
                                    <a:latin typeface="Cambria Math" panose="02040503050406030204" pitchFamily="18" charset="0"/>
                                  </a:rPr>
                                </m:ctrlPr>
                              </m:dPr>
                              <m:e>
                                <m:r>
                                  <a:rPr kumimoji="1" lang="en-US" altLang="zh-CN" sz="2600" b="0" i="1" dirty="0" smtClean="0">
                                    <a:latin typeface="Cambria Math" panose="02040503050406030204" pitchFamily="18" charset="0"/>
                                  </a:rPr>
                                  <m:t>𝑁</m:t>
                                </m:r>
                              </m:e>
                            </m:d>
                          </m:sup>
                        </m:sSup>
                      </m:e>
                    </m:d>
                    <m:r>
                      <a:rPr kumimoji="1" lang="en-US" altLang="zh-CN" sz="2600" b="0" i="1" dirty="0" smtClean="0">
                        <a:latin typeface="Cambria Math" panose="02040503050406030204" pitchFamily="18" charset="0"/>
                      </a:rPr>
                      <m:t>∈</m:t>
                    </m:r>
                    <m:sSup>
                      <m:sSupPr>
                        <m:ctrlPr>
                          <a:rPr kumimoji="1" lang="en-US" altLang="zh-CN" sz="2600" b="0" i="1" dirty="0" smtClean="0">
                            <a:latin typeface="Cambria Math" panose="02040503050406030204" pitchFamily="18" charset="0"/>
                            <a:ea typeface="Cambria Math" panose="02040503050406030204" pitchFamily="18" charset="0"/>
                          </a:rPr>
                        </m:ctrlPr>
                      </m:sSupPr>
                      <m:e>
                        <m:r>
                          <a:rPr kumimoji="1" lang="en-US" altLang="zh-CN" sz="2600" b="0" i="1" dirty="0" smtClean="0">
                            <a:latin typeface="Cambria Math" panose="02040503050406030204" pitchFamily="18" charset="0"/>
                            <a:ea typeface="Cambria Math" panose="02040503050406030204" pitchFamily="18" charset="0"/>
                          </a:rPr>
                          <m:t>ℝ</m:t>
                        </m:r>
                      </m:e>
                      <m:sup>
                        <m:r>
                          <a:rPr kumimoji="1" lang="en-US" altLang="zh-CN" sz="2600" i="1" dirty="0">
                            <a:latin typeface="Cambria Math" panose="02040503050406030204" pitchFamily="18" charset="0"/>
                            <a:ea typeface="Cambria Math" panose="02040503050406030204" pitchFamily="18" charset="0"/>
                          </a:rPr>
                          <m:t>𝑁</m:t>
                        </m:r>
                      </m:sup>
                    </m:sSup>
                  </m:oMath>
                </a14:m>
                <a:r>
                  <a:rPr kumimoji="1" lang="en-US" altLang="zh-CN" sz="2600" dirty="0">
                    <a:latin typeface="Arial" panose="020B0604020202020204" pitchFamily="34" charset="0"/>
                    <a:cs typeface="Arial" panose="020B0604020202020204" pitchFamily="34" charset="0"/>
                  </a:rPr>
                  <a:t> is a column vector composed of true labels</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latin typeface="Arial" panose="020B0604020202020204" pitchFamily="34" charset="0"/>
                  </a:rPr>
                  <a:t>To minimize the Empirical risk </a:t>
                </a:r>
              </a:p>
              <a:p>
                <a:endParaRPr kumimoji="1" lang="en-US" altLang="zh-CN" dirty="0"/>
              </a:p>
              <a:p>
                <a:pPr marL="0" indent="0">
                  <a:buNone/>
                </a:pPr>
                <a:endParaRPr kumimoji="1" lang="en-US" altLang="zh-CN" dirty="0"/>
              </a:p>
              <a:p>
                <a:pPr marL="0" indent="0">
                  <a:buNone/>
                </a:pP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5B3D1D2C-3953-8CB0-200E-968B8FAD8221}"/>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0849EF2-C283-085F-0E81-F661FB24A67B}"/>
              </a:ext>
            </a:extLst>
          </p:cNvPr>
          <p:cNvPicPr>
            <a:picLocks noChangeAspect="1"/>
          </p:cNvPicPr>
          <p:nvPr/>
        </p:nvPicPr>
        <p:blipFill>
          <a:blip r:embed="rId3"/>
          <a:stretch>
            <a:fillRect/>
          </a:stretch>
        </p:blipFill>
        <p:spPr>
          <a:xfrm>
            <a:off x="1066800" y="2133600"/>
            <a:ext cx="3733800" cy="2401440"/>
          </a:xfrm>
          <a:prstGeom prst="rect">
            <a:avLst/>
          </a:prstGeom>
        </p:spPr>
      </p:pic>
      <p:pic>
        <p:nvPicPr>
          <p:cNvPr id="6" name="图片 5">
            <a:extLst>
              <a:ext uri="{FF2B5EF4-FFF2-40B4-BE49-F238E27FC236}">
                <a16:creationId xmlns:a16="http://schemas.microsoft.com/office/drawing/2014/main" id="{79EA4810-40E2-3BE5-3EEC-6F025EE83600}"/>
              </a:ext>
            </a:extLst>
          </p:cNvPr>
          <p:cNvPicPr>
            <a:picLocks noChangeAspect="1"/>
          </p:cNvPicPr>
          <p:nvPr/>
        </p:nvPicPr>
        <p:blipFill>
          <a:blip r:embed="rId4"/>
          <a:stretch>
            <a:fillRect/>
          </a:stretch>
        </p:blipFill>
        <p:spPr>
          <a:xfrm>
            <a:off x="5105400" y="2362200"/>
            <a:ext cx="3416300" cy="2133600"/>
          </a:xfrm>
          <a:prstGeom prst="rect">
            <a:avLst/>
          </a:prstGeom>
        </p:spPr>
      </p:pic>
      <p:pic>
        <p:nvPicPr>
          <p:cNvPr id="8" name="图片 7">
            <a:extLst>
              <a:ext uri="{FF2B5EF4-FFF2-40B4-BE49-F238E27FC236}">
                <a16:creationId xmlns:a16="http://schemas.microsoft.com/office/drawing/2014/main" id="{C0F90532-A148-D416-F6E6-4FFDC73B5703}"/>
              </a:ext>
            </a:extLst>
          </p:cNvPr>
          <p:cNvPicPr>
            <a:picLocks noChangeAspect="1"/>
          </p:cNvPicPr>
          <p:nvPr/>
        </p:nvPicPr>
        <p:blipFill>
          <a:blip r:embed="rId5"/>
          <a:stretch>
            <a:fillRect/>
          </a:stretch>
        </p:blipFill>
        <p:spPr>
          <a:xfrm>
            <a:off x="1219199" y="5276615"/>
            <a:ext cx="2380049" cy="895585"/>
          </a:xfrm>
          <a:prstGeom prst="rect">
            <a:avLst/>
          </a:prstGeom>
        </p:spPr>
      </p:pic>
    </p:spTree>
    <p:extLst>
      <p:ext uri="{BB962C8B-B14F-4D97-AF65-F5344CB8AC3E}">
        <p14:creationId xmlns:p14="http://schemas.microsoft.com/office/powerpoint/2010/main" val="2503217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B9BF0-5CAB-4941-BFCC-FB6576DC619B}"/>
              </a:ext>
            </a:extLst>
          </p:cNvPr>
          <p:cNvSpPr>
            <a:spLocks noGrp="1"/>
          </p:cNvSpPr>
          <p:nvPr>
            <p:ph type="title"/>
          </p:nvPr>
        </p:nvSpPr>
        <p:spPr/>
        <p:txBody>
          <a:bodyPr/>
          <a:lstStyle/>
          <a:p>
            <a:r>
              <a:rPr lang="en-US" altLang="zh-CN" b="0" i="0" dirty="0">
                <a:solidFill>
                  <a:srgbClr val="333333"/>
                </a:solidFill>
                <a:effectLst/>
                <a:latin typeface="Arial" panose="020B0604020202020204" pitchFamily="34" charset="0"/>
              </a:rPr>
              <a:t>Matrix Calculus</a:t>
            </a:r>
            <a:endParaRPr lang="zh-CN" altLang="en-US" dirty="0"/>
          </a:p>
        </p:txBody>
      </p:sp>
      <p:sp>
        <p:nvSpPr>
          <p:cNvPr id="3" name="内容占位符 2">
            <a:extLst>
              <a:ext uri="{FF2B5EF4-FFF2-40B4-BE49-F238E27FC236}">
                <a16:creationId xmlns:a16="http://schemas.microsoft.com/office/drawing/2014/main" id="{35E38650-AFC7-49D1-9450-DFCCD8A302E8}"/>
              </a:ext>
            </a:extLst>
          </p:cNvPr>
          <p:cNvSpPr>
            <a:spLocks noGrp="1"/>
          </p:cNvSpPr>
          <p:nvPr>
            <p:ph idx="1"/>
          </p:nvPr>
        </p:nvSpPr>
        <p:spPr/>
        <p:txBody>
          <a:bodyPr/>
          <a:lstStyle/>
          <a:p>
            <a:r>
              <a:rPr lang="en-US" altLang="zh-CN" dirty="0">
                <a:latin typeface="Arial" panose="020B0604020202020204" pitchFamily="34" charset="0"/>
              </a:rPr>
              <a:t>Partial derivative of scalar </a:t>
            </a:r>
            <a:r>
              <a:rPr lang="en-US" altLang="zh-CN" dirty="0" err="1">
                <a:latin typeface="Arial" panose="020B0604020202020204" pitchFamily="34" charset="0"/>
              </a:rPr>
              <a:t>w.r.t.</a:t>
            </a:r>
            <a:r>
              <a:rPr lang="en-US" altLang="zh-CN" dirty="0">
                <a:latin typeface="Arial" panose="020B0604020202020204" pitchFamily="34" charset="0"/>
              </a:rPr>
              <a:t> vector</a:t>
            </a:r>
          </a:p>
          <a:p>
            <a:endParaRPr lang="en-US" altLang="zh-CN" dirty="0">
              <a:latin typeface="Arial" panose="020B0604020202020204" pitchFamily="34" charset="0"/>
            </a:endParaRPr>
          </a:p>
          <a:p>
            <a:r>
              <a:rPr lang="en-US" altLang="zh-CN" dirty="0" err="1">
                <a:latin typeface="Arial" panose="020B0604020202020204" pitchFamily="34" charset="0"/>
              </a:rPr>
              <a:t>P.d.</a:t>
            </a:r>
            <a:r>
              <a:rPr lang="en-US" altLang="zh-CN" dirty="0">
                <a:latin typeface="Arial" panose="020B0604020202020204" pitchFamily="34" charset="0"/>
              </a:rPr>
              <a:t> of vector </a:t>
            </a:r>
            <a:r>
              <a:rPr lang="en-US" altLang="zh-CN" dirty="0" err="1">
                <a:latin typeface="Arial" panose="020B0604020202020204" pitchFamily="34" charset="0"/>
              </a:rPr>
              <a:t>w.r.t.</a:t>
            </a:r>
            <a:r>
              <a:rPr lang="en-US" altLang="zh-CN" dirty="0">
                <a:latin typeface="Arial" panose="020B0604020202020204" pitchFamily="34" charset="0"/>
              </a:rPr>
              <a:t> vector</a:t>
            </a:r>
          </a:p>
          <a:p>
            <a:endParaRPr lang="en-US" altLang="zh-CN" dirty="0">
              <a:latin typeface="Arial" panose="020B0604020202020204" pitchFamily="34" charset="0"/>
            </a:endParaRPr>
          </a:p>
          <a:p>
            <a:r>
              <a:rPr lang="en-US" altLang="zh-CN" dirty="0">
                <a:latin typeface="Arial" panose="020B0604020202020204" pitchFamily="34" charset="0"/>
              </a:rPr>
              <a:t>Vector</a:t>
            </a:r>
            <a:r>
              <a:rPr lang="zh-CN" altLang="en-US" dirty="0">
                <a:latin typeface="Arial" panose="020B0604020202020204" pitchFamily="34" charset="0"/>
              </a:rPr>
              <a:t> </a:t>
            </a:r>
            <a:r>
              <a:rPr lang="en-US" altLang="zh-CN" dirty="0">
                <a:latin typeface="Arial" panose="020B0604020202020204" pitchFamily="34" charset="0"/>
              </a:rPr>
              <a:t>function:</a:t>
            </a:r>
            <a:endParaRPr lang="zh-CN" altLang="en-US" dirty="0">
              <a:latin typeface="Arial" panose="020B0604020202020204" pitchFamily="34" charset="0"/>
            </a:endParaRPr>
          </a:p>
        </p:txBody>
      </p:sp>
      <p:pic>
        <p:nvPicPr>
          <p:cNvPr id="5" name="图片 4">
            <a:extLst>
              <a:ext uri="{FF2B5EF4-FFF2-40B4-BE49-F238E27FC236}">
                <a16:creationId xmlns:a16="http://schemas.microsoft.com/office/drawing/2014/main" id="{59ED8545-71FB-4E86-8F98-FCE901A6F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988062"/>
            <a:ext cx="2636519" cy="796068"/>
          </a:xfrm>
          <a:prstGeom prst="rect">
            <a:avLst/>
          </a:prstGeom>
        </p:spPr>
      </p:pic>
      <p:pic>
        <p:nvPicPr>
          <p:cNvPr id="7" name="图片 6">
            <a:extLst>
              <a:ext uri="{FF2B5EF4-FFF2-40B4-BE49-F238E27FC236}">
                <a16:creationId xmlns:a16="http://schemas.microsoft.com/office/drawing/2014/main" id="{25446110-F5B9-4EEC-A881-FEFFC5A11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429000"/>
            <a:ext cx="1400361" cy="1794213"/>
          </a:xfrm>
          <a:prstGeom prst="rect">
            <a:avLst/>
          </a:prstGeom>
        </p:spPr>
      </p:pic>
      <p:pic>
        <p:nvPicPr>
          <p:cNvPr id="9" name="图片 8">
            <a:extLst>
              <a:ext uri="{FF2B5EF4-FFF2-40B4-BE49-F238E27FC236}">
                <a16:creationId xmlns:a16="http://schemas.microsoft.com/office/drawing/2014/main" id="{00D9B588-5ACF-42B0-BB54-72B36B405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1882990"/>
            <a:ext cx="2841404" cy="1696176"/>
          </a:xfrm>
          <a:prstGeom prst="rect">
            <a:avLst/>
          </a:prstGeom>
        </p:spPr>
      </p:pic>
      <p:sp>
        <p:nvSpPr>
          <p:cNvPr id="4" name="矩形 3">
            <a:extLst>
              <a:ext uri="{FF2B5EF4-FFF2-40B4-BE49-F238E27FC236}">
                <a16:creationId xmlns:a16="http://schemas.microsoft.com/office/drawing/2014/main" id="{E1D61BE5-9AAF-253A-2330-9BA2DCCBAC77}"/>
              </a:ext>
            </a:extLst>
          </p:cNvPr>
          <p:cNvSpPr/>
          <p:nvPr/>
        </p:nvSpPr>
        <p:spPr>
          <a:xfrm>
            <a:off x="6858000" y="1882990"/>
            <a:ext cx="533399" cy="1696176"/>
          </a:xfrm>
          <a:prstGeom prst="rect">
            <a:avLst/>
          </a:prstGeom>
          <a:ln w="19050">
            <a:solidFill>
              <a:srgbClr val="FF0000"/>
            </a:solidFill>
          </a:ln>
        </p:spPr>
        <p:txBody>
          <a:bodyPr wrap="square" rtlCol="0" anchor="ctr">
            <a:spAutoFit/>
          </a:bodyPr>
          <a:lstStyle/>
          <a:p>
            <a:pPr algn="ctr"/>
            <a:endParaRPr kumimoji="1" lang="zh-CN" altLang="en-US" sz="2400" dirty="0"/>
          </a:p>
        </p:txBody>
      </p:sp>
    </p:spTree>
    <p:extLst>
      <p:ext uri="{BB962C8B-B14F-4D97-AF65-F5344CB8AC3E}">
        <p14:creationId xmlns:p14="http://schemas.microsoft.com/office/powerpoint/2010/main" val="104442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904DC-AF1E-0BF2-422B-8ADD663D56AF}"/>
              </a:ext>
            </a:extLst>
          </p:cNvPr>
          <p:cNvSpPr>
            <a:spLocks noGrp="1"/>
          </p:cNvSpPr>
          <p:nvPr>
            <p:ph type="title"/>
          </p:nvPr>
        </p:nvSpPr>
        <p:spPr/>
        <p:txBody>
          <a:bodyPr/>
          <a:lstStyle/>
          <a:p>
            <a:r>
              <a:rPr kumimoji="1" lang="zh-CN" altLang="en-US" dirty="0"/>
              <a:t>经验风险最小化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14FA9E-1F3C-B428-4079-5D91EDF03E28}"/>
                  </a:ext>
                </a:extLst>
              </p:cNvPr>
              <p:cNvSpPr>
                <a:spLocks noGrp="1"/>
              </p:cNvSpPr>
              <p:nvPr>
                <p:ph idx="1"/>
              </p:nvPr>
            </p:nvSpPr>
            <p:spPr/>
            <p:txBody>
              <a:bodyPr/>
              <a:lstStyle/>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endParaRPr kumimoji="1" lang="en-US" altLang="zh-CN" dirty="0">
                  <a:latin typeface="Arial" panose="020B0604020202020204" pitchFamily="34" charset="0"/>
                </a:endParaRPr>
              </a:p>
              <a:p>
                <a:r>
                  <a:rPr kumimoji="1" lang="en-US" altLang="zh-CN" dirty="0">
                    <a:latin typeface="Arial" panose="020B0604020202020204" pitchFamily="34" charset="0"/>
                  </a:rPr>
                  <a:t>Set</a:t>
                </a:r>
                <a:r>
                  <a:rPr kumimoji="1" lang="zh-CN" altLang="en-US" dirty="0">
                    <a:latin typeface="Arial" panose="020B0604020202020204" pitchFamily="34" charset="0"/>
                  </a:rPr>
                  <a:t>               </a:t>
                </a:r>
                <a:r>
                  <a:rPr kumimoji="1" lang="en-US" altLang="zh-CN" dirty="0">
                    <a:latin typeface="Arial" panose="020B0604020202020204" pitchFamily="34" charset="0"/>
                  </a:rPr>
                  <a:t>, get optimal para.</a:t>
                </a:r>
              </a:p>
              <a:p>
                <a:endParaRPr kumimoji="1" lang="en-US" altLang="zh-CN" dirty="0">
                  <a:latin typeface="Arial" panose="020B0604020202020204" pitchFamily="34" charset="0"/>
                </a:endParaRPr>
              </a:p>
              <a:p>
                <a:r>
                  <a:rPr kumimoji="1" lang="en-US" altLang="zh-CN" dirty="0">
                    <a:latin typeface="Arial" panose="020B0604020202020204" pitchFamily="34" charset="0"/>
                  </a:rPr>
                  <a:t>Least square method</a:t>
                </a:r>
              </a:p>
              <a:p>
                <a:pPr lvl="1"/>
                <a14:m>
                  <m:oMath xmlns:m="http://schemas.openxmlformats.org/officeDocument/2006/math">
                    <m:r>
                      <a:rPr kumimoji="1" lang="en-US" altLang="zh-CN" b="0" i="1" smtClean="0">
                        <a:latin typeface="Cambria Math" panose="02040503050406030204" pitchFamily="18" charset="0"/>
                      </a:rPr>
                      <m:t>𝑋</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𝑋</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sSup>
                      <m:sSupPr>
                        <m:ctrlPr>
                          <a:rPr kumimoji="1" lang="en-US" altLang="zh-CN" b="0" i="1" dirty="0" smtClean="0">
                            <a:latin typeface="Cambria Math" panose="02040503050406030204" pitchFamily="18" charset="0"/>
                            <a:ea typeface="Cambria Math" panose="02040503050406030204" pitchFamily="18" charset="0"/>
                          </a:rPr>
                        </m:ctrlPr>
                      </m:sSupPr>
                      <m:e>
                        <m:r>
                          <a:rPr kumimoji="1" lang="en-US" altLang="zh-CN" i="1" dirty="0">
                            <a:latin typeface="Cambria Math" panose="02040503050406030204" pitchFamily="18" charset="0"/>
                            <a:ea typeface="Cambria Math" panose="02040503050406030204" pitchFamily="18" charset="0"/>
                          </a:rPr>
                          <m:t>ℝ</m:t>
                        </m:r>
                      </m:e>
                      <m:sup>
                        <m:d>
                          <m:dPr>
                            <m:ctrlPr>
                              <a:rPr kumimoji="1" lang="en-US" altLang="zh-CN" b="0" i="1" dirty="0" smtClean="0">
                                <a:latin typeface="Cambria Math" panose="02040503050406030204" pitchFamily="18" charset="0"/>
                                <a:ea typeface="Cambria Math" panose="02040503050406030204" pitchFamily="18" charset="0"/>
                              </a:rPr>
                            </m:ctrlPr>
                          </m:dPr>
                          <m:e>
                            <m:r>
                              <a:rPr kumimoji="1" lang="en-US" altLang="zh-CN" b="0" i="1" dirty="0" smtClean="0">
                                <a:latin typeface="Cambria Math" panose="02040503050406030204" pitchFamily="18" charset="0"/>
                                <a:ea typeface="Cambria Math" panose="02040503050406030204" pitchFamily="18" charset="0"/>
                              </a:rPr>
                              <m:t>𝐷</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1</m:t>
                            </m:r>
                          </m:e>
                        </m:d>
                        <m:r>
                          <a:rPr kumimoji="1" lang="en-US" altLang="zh-CN" b="0" i="1" dirty="0" smtClean="0">
                            <a:latin typeface="Cambria Math" panose="02040503050406030204" pitchFamily="18" charset="0"/>
                            <a:ea typeface="Cambria Math" panose="02040503050406030204" pitchFamily="18" charset="0"/>
                          </a:rPr>
                          <m:t>×</m:t>
                        </m:r>
                        <m:d>
                          <m:dPr>
                            <m:ctrlPr>
                              <a:rPr kumimoji="1" lang="en-US" altLang="zh-CN" b="0" i="1" dirty="0" smtClean="0">
                                <a:latin typeface="Cambria Math" panose="02040503050406030204" pitchFamily="18" charset="0"/>
                                <a:ea typeface="Cambria Math" panose="02040503050406030204" pitchFamily="18" charset="0"/>
                              </a:rPr>
                            </m:ctrlPr>
                          </m:dPr>
                          <m:e>
                            <m:r>
                              <a:rPr kumimoji="1" lang="en-US" altLang="zh-CN" b="0" i="1" dirty="0" smtClean="0">
                                <a:latin typeface="Cambria Math" panose="02040503050406030204" pitchFamily="18" charset="0"/>
                                <a:ea typeface="Cambria Math" panose="02040503050406030204" pitchFamily="18" charset="0"/>
                              </a:rPr>
                              <m:t>𝐷</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1</m:t>
                            </m:r>
                          </m:e>
                        </m:d>
                      </m:sup>
                    </m:sSup>
                  </m:oMath>
                </a14:m>
                <a:r>
                  <a:rPr kumimoji="1" lang="en-US" altLang="zh-CN" dirty="0">
                    <a:latin typeface="Arial" panose="020B0604020202020204" pitchFamily="34" charset="0"/>
                    <a:cs typeface="Arial" panose="020B0604020202020204" pitchFamily="34" charset="0"/>
                  </a:rPr>
                  <a:t> must have inverse matrix (full rank)</a:t>
                </a:r>
              </a:p>
              <a:p>
                <a:pPr lvl="1"/>
                <a14:m>
                  <m:oMath xmlns:m="http://schemas.openxmlformats.org/officeDocument/2006/math">
                    <m:r>
                      <a:rPr kumimoji="1" lang="en-US" altLang="zh-CN" b="0" i="1" smtClean="0">
                        <a:latin typeface="Cambria Math" panose="02040503050406030204" pitchFamily="18" charset="0"/>
                      </a:rPr>
                      <m:t>𝑋</m:t>
                    </m:r>
                  </m:oMath>
                </a14:m>
                <a:r>
                  <a:rPr kumimoji="1" lang="en-US" altLang="zh-CN" dirty="0">
                    <a:latin typeface="Arial" panose="020B0604020202020204" pitchFamily="34" charset="0"/>
                    <a:cs typeface="Arial" panose="020B0604020202020204" pitchFamily="34" charset="0"/>
                  </a:rPr>
                  <a:t>’s row vectors are linearly independent: each feature is linearly independent of other features</a:t>
                </a:r>
              </a:p>
              <a:p>
                <a:pPr lvl="1"/>
                <a:r>
                  <a:rPr kumimoji="1" lang="en-US" altLang="zh-CN" dirty="0">
                    <a:latin typeface="Arial" panose="020B0604020202020204" pitchFamily="34" charset="0"/>
                    <a:cs typeface="Arial" panose="020B0604020202020204" pitchFamily="34" charset="0"/>
                  </a:rPr>
                  <a:t>Common irreversibility: sample number N &lt; feature number D+1</a:t>
                </a:r>
              </a:p>
            </p:txBody>
          </p:sp>
        </mc:Choice>
        <mc:Fallback xmlns="">
          <p:sp>
            <p:nvSpPr>
              <p:cNvPr id="3" name="内容占位符 2">
                <a:extLst>
                  <a:ext uri="{FF2B5EF4-FFF2-40B4-BE49-F238E27FC236}">
                    <a16:creationId xmlns:a16="http://schemas.microsoft.com/office/drawing/2014/main" id="{5314FA9E-1F3C-B428-4079-5D91EDF03E28}"/>
                  </a:ext>
                </a:extLst>
              </p:cNvPr>
              <p:cNvSpPr>
                <a:spLocks noGrp="1" noRot="1" noChangeAspect="1" noMove="1" noResize="1" noEditPoints="1" noAdjustHandles="1" noChangeArrowheads="1" noChangeShapeType="1" noTextEdit="1"/>
              </p:cNvSpPr>
              <p:nvPr>
                <p:ph idx="1"/>
              </p:nvPr>
            </p:nvSpPr>
            <p:spPr>
              <a:blipFill>
                <a:blip r:embed="rId3"/>
                <a:stretch>
                  <a:fillRect l="-77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BA5FCBE-58C3-E1D1-C00A-FD6080B2768D}"/>
              </a:ext>
            </a:extLst>
          </p:cNvPr>
          <p:cNvPicPr>
            <a:picLocks noChangeAspect="1"/>
          </p:cNvPicPr>
          <p:nvPr/>
        </p:nvPicPr>
        <p:blipFill>
          <a:blip r:embed="rId4"/>
          <a:stretch>
            <a:fillRect/>
          </a:stretch>
        </p:blipFill>
        <p:spPr>
          <a:xfrm>
            <a:off x="457200" y="1143000"/>
            <a:ext cx="3340100" cy="1270000"/>
          </a:xfrm>
          <a:prstGeom prst="rect">
            <a:avLst/>
          </a:prstGeom>
        </p:spPr>
      </p:pic>
      <p:pic>
        <p:nvPicPr>
          <p:cNvPr id="6" name="图片 5">
            <a:extLst>
              <a:ext uri="{FF2B5EF4-FFF2-40B4-BE49-F238E27FC236}">
                <a16:creationId xmlns:a16="http://schemas.microsoft.com/office/drawing/2014/main" id="{25BB7758-90C8-83BB-BB37-9FB09674C2A3}"/>
              </a:ext>
            </a:extLst>
          </p:cNvPr>
          <p:cNvPicPr>
            <a:picLocks noChangeAspect="1"/>
          </p:cNvPicPr>
          <p:nvPr/>
        </p:nvPicPr>
        <p:blipFill>
          <a:blip r:embed="rId5"/>
          <a:stretch>
            <a:fillRect/>
          </a:stretch>
        </p:blipFill>
        <p:spPr>
          <a:xfrm>
            <a:off x="1600200" y="2565400"/>
            <a:ext cx="1422400" cy="622300"/>
          </a:xfrm>
          <a:prstGeom prst="rect">
            <a:avLst/>
          </a:prstGeom>
        </p:spPr>
      </p:pic>
      <p:pic>
        <p:nvPicPr>
          <p:cNvPr id="7" name="图片 6">
            <a:extLst>
              <a:ext uri="{FF2B5EF4-FFF2-40B4-BE49-F238E27FC236}">
                <a16:creationId xmlns:a16="http://schemas.microsoft.com/office/drawing/2014/main" id="{E5F65FE6-0A5F-D6F8-115E-5B3DF1DD4CB6}"/>
              </a:ext>
            </a:extLst>
          </p:cNvPr>
          <p:cNvPicPr>
            <a:picLocks noChangeAspect="1"/>
          </p:cNvPicPr>
          <p:nvPr/>
        </p:nvPicPr>
        <p:blipFill>
          <a:blip r:embed="rId6"/>
          <a:stretch>
            <a:fillRect/>
          </a:stretch>
        </p:blipFill>
        <p:spPr>
          <a:xfrm>
            <a:off x="6629400" y="2235200"/>
            <a:ext cx="4673600" cy="1460500"/>
          </a:xfrm>
          <a:prstGeom prst="rect">
            <a:avLst/>
          </a:prstGeom>
        </p:spPr>
      </p:pic>
    </p:spTree>
    <p:extLst>
      <p:ext uri="{BB962C8B-B14F-4D97-AF65-F5344CB8AC3E}">
        <p14:creationId xmlns:p14="http://schemas.microsoft.com/office/powerpoint/2010/main" val="150957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84999-AE13-4DDC-B3F4-40CBC0775DC5}"/>
              </a:ext>
            </a:extLst>
          </p:cNvPr>
          <p:cNvSpPr>
            <a:spLocks noGrp="1"/>
          </p:cNvSpPr>
          <p:nvPr>
            <p:ph type="title"/>
          </p:nvPr>
        </p:nvSpPr>
        <p:spPr/>
        <p:txBody>
          <a:bodyPr/>
          <a:lstStyle/>
          <a:p>
            <a:r>
              <a:rPr lang="en-US" altLang="zh-CN" dirty="0"/>
              <a:t>Structure Risk Minimization (</a:t>
            </a:r>
            <a:r>
              <a:rPr lang="zh-CN" altLang="en-US" dirty="0"/>
              <a:t>结构风险最小化</a:t>
            </a:r>
            <a:r>
              <a:rPr lang="en-US" altLang="zh-CN" dirty="0"/>
              <a:t>, SRM</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603438-6C17-4B02-9F6A-9585E9EC6A23}"/>
                  </a:ext>
                </a:extLst>
              </p:cNvPr>
              <p:cNvSpPr>
                <a:spLocks noGrp="1"/>
              </p:cNvSpPr>
              <p:nvPr>
                <p:ph idx="1"/>
              </p:nvPr>
            </p:nvSpPr>
            <p:spPr/>
            <p:txBody>
              <a:bodyPr/>
              <a:lstStyle/>
              <a:p>
                <a:r>
                  <a:rPr lang="en-US" altLang="zh-CN" dirty="0">
                    <a:latin typeface="Arial" panose="020B0604020202020204" pitchFamily="34" charset="0"/>
                  </a:rPr>
                  <a:t>When collinearity between features</a:t>
                </a:r>
                <a:r>
                  <a:rPr lang="zh-CN" altLang="en-US" dirty="0">
                    <a:latin typeface="Arial" panose="020B0604020202020204" pitchFamily="34" charset="0"/>
                  </a:rPr>
                  <a:t>，</a:t>
                </a:r>
                <a14:m>
                  <m:oMath xmlns:m="http://schemas.openxmlformats.org/officeDocument/2006/math">
                    <m:r>
                      <a:rPr kumimoji="1" lang="en-US" altLang="zh-CN">
                        <a:solidFill>
                          <a:srgbClr val="000000"/>
                        </a:solidFill>
                        <a:latin typeface="Cambria Math" panose="02040503050406030204" pitchFamily="18" charset="0"/>
                        <a:cs typeface="+mn-cs"/>
                      </a:rPr>
                      <m:t>𝑋</m:t>
                    </m:r>
                    <m:sSup>
                      <m:sSupPr>
                        <m:ctrlPr>
                          <a:rPr kumimoji="1" lang="en-US" altLang="zh-CN" i="1">
                            <a:solidFill>
                              <a:srgbClr val="000000"/>
                            </a:solidFill>
                            <a:latin typeface="Cambria Math" panose="02040503050406030204" pitchFamily="18" charset="0"/>
                            <a:cs typeface="+mn-cs"/>
                          </a:rPr>
                        </m:ctrlPr>
                      </m:sSupPr>
                      <m:e>
                        <m:r>
                          <a:rPr kumimoji="1" lang="en-US" altLang="zh-CN">
                            <a:solidFill>
                              <a:srgbClr val="000000"/>
                            </a:solidFill>
                            <a:latin typeface="Cambria Math" panose="02040503050406030204" pitchFamily="18" charset="0"/>
                            <a:cs typeface="+mn-cs"/>
                          </a:rPr>
                          <m:t>𝑋</m:t>
                        </m:r>
                      </m:e>
                      <m:sup>
                        <m:r>
                          <a:rPr kumimoji="1" lang="en-US" altLang="zh-CN">
                            <a:solidFill>
                              <a:srgbClr val="000000"/>
                            </a:solidFill>
                            <a:latin typeface="Cambria Math" panose="02040503050406030204" pitchFamily="18" charset="0"/>
                            <a:cs typeface="+mn-cs"/>
                          </a:rPr>
                          <m:t>𝑇</m:t>
                        </m:r>
                      </m:sup>
                    </m:sSup>
                  </m:oMath>
                </a14:m>
                <a:r>
                  <a:rPr lang="en-US" altLang="zh-CN" dirty="0">
                    <a:latin typeface="Arial" panose="020B0604020202020204" pitchFamily="34" charset="0"/>
                  </a:rPr>
                  <a:t> irreversable</a:t>
                </a:r>
              </a:p>
              <a:p>
                <a:pPr lvl="1"/>
                <a:r>
                  <a:rPr lang="en-US" altLang="zh-CN" dirty="0">
                    <a:latin typeface="Arial" panose="020B0604020202020204" pitchFamily="34" charset="0"/>
                    <a:cs typeface="Arial" panose="020B0604020202020204" pitchFamily="34" charset="0"/>
                  </a:rPr>
                  <a:t>A small disturbance on the dataset will lead to a great change in </a:t>
                </a:r>
                <a14:m>
                  <m:oMath xmlns:m="http://schemas.openxmlformats.org/officeDocument/2006/math">
                    <m:sSup>
                      <m:sSupPr>
                        <m:ctrlPr>
                          <a:rPr kumimoji="1" lang="en-US" altLang="zh-CN" b="0" i="1" dirty="0" smtClean="0">
                            <a:latin typeface="Cambria Math" panose="02040503050406030204" pitchFamily="18" charset="0"/>
                          </a:rPr>
                        </m:ctrlPr>
                      </m:sSupPr>
                      <m:e>
                        <m:d>
                          <m:dPr>
                            <m:ctrlPr>
                              <a:rPr kumimoji="1" lang="en-US" altLang="zh-CN" i="1" dirty="0">
                                <a:latin typeface="Cambria Math" panose="02040503050406030204" pitchFamily="18" charset="0"/>
                              </a:rPr>
                            </m:ctrlPr>
                          </m:dPr>
                          <m:e>
                            <m:r>
                              <a:rPr kumimoji="1" lang="en-US" altLang="zh-CN">
                                <a:latin typeface="Cambria Math" panose="02040503050406030204" pitchFamily="18" charset="0"/>
                              </a:rPr>
                              <m:t>𝑋</m:t>
                            </m:r>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𝑋</m:t>
                                </m:r>
                              </m:e>
                              <m:sup>
                                <m:r>
                                  <a:rPr kumimoji="1" lang="en-US" altLang="zh-CN">
                                    <a:latin typeface="Cambria Math" panose="02040503050406030204" pitchFamily="18" charset="0"/>
                                  </a:rPr>
                                  <m:t>𝑇</m:t>
                                </m:r>
                              </m:sup>
                            </m:sSup>
                          </m:e>
                        </m:d>
                      </m:e>
                      <m:sup>
                        <m:r>
                          <a:rPr kumimoji="1" lang="en-US" altLang="zh-CN" b="0" i="1" smtClean="0">
                            <a:latin typeface="Cambria Math" panose="02040503050406030204" pitchFamily="18" charset="0"/>
                          </a:rPr>
                          <m:t>−1</m:t>
                        </m:r>
                      </m:sup>
                    </m:sSup>
                  </m:oMath>
                </a14:m>
                <a:r>
                  <a:rPr lang="en-US" altLang="zh-CN" dirty="0">
                    <a:latin typeface="Arial" panose="020B0604020202020204" pitchFamily="34" charset="0"/>
                    <a:cs typeface="Arial" panose="020B0604020202020204" pitchFamily="34" charset="0"/>
                  </a:rPr>
                  <a:t>, which will make the calculation unstable.</a:t>
                </a:r>
              </a:p>
              <a:p>
                <a:pPr lvl="1"/>
                <a:r>
                  <a:rPr lang="en-US" altLang="zh-CN" dirty="0">
                    <a:latin typeface="Arial" panose="020B0604020202020204" pitchFamily="34" charset="0"/>
                    <a:cs typeface="Arial" panose="020B0604020202020204" pitchFamily="34" charset="0"/>
                  </a:rPr>
                  <a:t>Now, can get multiple solutions </a:t>
                </a:r>
                <a14:m>
                  <m:oMath xmlns:m="http://schemas.openxmlformats.org/officeDocument/2006/math">
                    <m:sSup>
                      <m:sSupPr>
                        <m:ctrlPr>
                          <a:rPr lang="en-US" altLang="zh-CN" b="0" i="1" smtClean="0">
                            <a:latin typeface="Cambria Math" panose="02040503050406030204" pitchFamily="18" charset="0"/>
                            <a:cs typeface="Arial" panose="020B0604020202020204" pitchFamily="34" charset="0"/>
                          </a:rPr>
                        </m:ctrlPr>
                      </m:sSupPr>
                      <m:e>
                        <m:r>
                          <a:rPr lang="en-US" altLang="zh-CN" b="0" i="1" smtClean="0">
                            <a:latin typeface="Cambria Math" panose="02040503050406030204" pitchFamily="18" charset="0"/>
                            <a:cs typeface="Arial" panose="020B0604020202020204" pitchFamily="34" charset="0"/>
                          </a:rPr>
                          <m:t>𝑤</m:t>
                        </m:r>
                      </m:e>
                      <m:sup>
                        <m:r>
                          <a:rPr lang="en-US" altLang="zh-CN" b="0" i="1" smtClean="0">
                            <a:latin typeface="Cambria Math" panose="02040503050406030204" pitchFamily="18" charset="0"/>
                            <a:cs typeface="Arial" panose="020B0604020202020204" pitchFamily="34" charset="0"/>
                          </a:rPr>
                          <m:t>∗</m:t>
                        </m:r>
                      </m:sup>
                    </m:sSup>
                  </m:oMath>
                </a14:m>
                <a:r>
                  <a:rPr lang="en-US" altLang="zh-CN" dirty="0">
                    <a:latin typeface="Arial" panose="020B0604020202020204" pitchFamily="34" charset="0"/>
                    <a:cs typeface="Arial" panose="020B0604020202020204" pitchFamily="34" charset="0"/>
                  </a:rPr>
                  <a:t>. Which one is better?</a:t>
                </a:r>
              </a:p>
              <a:p>
                <a:r>
                  <a:rPr lang="en-US" altLang="zh-CN" dirty="0">
                    <a:latin typeface="Arial" panose="020B0604020202020204" pitchFamily="34" charset="0"/>
                  </a:rPr>
                  <a:t>Structure Risk</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Minimize to get</a:t>
                </a:r>
              </a:p>
              <a:p>
                <a:r>
                  <a:rPr lang="en-US" altLang="zh-CN" dirty="0">
                    <a:latin typeface="Arial" panose="020B0604020202020204" pitchFamily="34" charset="0"/>
                  </a:rPr>
                  <a:t>This is called Ridge Regression (</a:t>
                </a:r>
                <a:r>
                  <a:rPr lang="zh-CN" altLang="en-US" dirty="0">
                    <a:latin typeface="Arial" panose="020B0604020202020204" pitchFamily="34" charset="0"/>
                  </a:rPr>
                  <a:t>岭回归</a:t>
                </a:r>
                <a:r>
                  <a:rPr lang="en-US" altLang="zh-CN" dirty="0">
                    <a:latin typeface="Arial" panose="020B0604020202020204" pitchFamily="34" charset="0"/>
                  </a:rPr>
                  <a:t>)</a:t>
                </a:r>
              </a:p>
            </p:txBody>
          </p:sp>
        </mc:Choice>
        <mc:Fallback xmlns="">
          <p:sp>
            <p:nvSpPr>
              <p:cNvPr id="3" name="内容占位符 2">
                <a:extLst>
                  <a:ext uri="{FF2B5EF4-FFF2-40B4-BE49-F238E27FC236}">
                    <a16:creationId xmlns:a16="http://schemas.microsoft.com/office/drawing/2014/main" id="{FA603438-6C17-4B02-9F6A-9585E9EC6A23}"/>
                  </a:ext>
                </a:extLst>
              </p:cNvPr>
              <p:cNvSpPr>
                <a:spLocks noGrp="1" noRot="1" noChangeAspect="1" noMove="1" noResize="1" noEditPoints="1" noAdjustHandles="1" noChangeArrowheads="1" noChangeShapeType="1" noTextEdit="1"/>
              </p:cNvSpPr>
              <p:nvPr>
                <p:ph idx="1"/>
              </p:nvPr>
            </p:nvSpPr>
            <p:spPr>
              <a:blipFill>
                <a:blip r:embed="rId3"/>
                <a:stretch>
                  <a:fillRect l="-925" t="-187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312A423-F942-13EB-9FCE-0B95A53CADEE}"/>
              </a:ext>
            </a:extLst>
          </p:cNvPr>
          <p:cNvPicPr>
            <a:picLocks noChangeAspect="1"/>
          </p:cNvPicPr>
          <p:nvPr/>
        </p:nvPicPr>
        <p:blipFill>
          <a:blip r:embed="rId4"/>
          <a:stretch>
            <a:fillRect/>
          </a:stretch>
        </p:blipFill>
        <p:spPr>
          <a:xfrm>
            <a:off x="2977934" y="3429000"/>
            <a:ext cx="4674031" cy="838200"/>
          </a:xfrm>
          <a:prstGeom prst="rect">
            <a:avLst/>
          </a:prstGeom>
        </p:spPr>
      </p:pic>
      <p:pic>
        <p:nvPicPr>
          <p:cNvPr id="8" name="图片 7">
            <a:extLst>
              <a:ext uri="{FF2B5EF4-FFF2-40B4-BE49-F238E27FC236}">
                <a16:creationId xmlns:a16="http://schemas.microsoft.com/office/drawing/2014/main" id="{A81E4433-B5A2-A166-1315-F73D7F3A7622}"/>
              </a:ext>
            </a:extLst>
          </p:cNvPr>
          <p:cNvPicPr>
            <a:picLocks noChangeAspect="1"/>
          </p:cNvPicPr>
          <p:nvPr/>
        </p:nvPicPr>
        <p:blipFill>
          <a:blip r:embed="rId5"/>
          <a:stretch>
            <a:fillRect/>
          </a:stretch>
        </p:blipFill>
        <p:spPr>
          <a:xfrm>
            <a:off x="3657600" y="4467225"/>
            <a:ext cx="3314700" cy="552450"/>
          </a:xfrm>
          <a:prstGeom prst="rect">
            <a:avLst/>
          </a:prstGeom>
        </p:spPr>
      </p:pic>
    </p:spTree>
    <p:custDataLst>
      <p:tags r:id="rId1"/>
    </p:custDataLst>
    <p:extLst>
      <p:ext uri="{BB962C8B-B14F-4D97-AF65-F5344CB8AC3E}">
        <p14:creationId xmlns:p14="http://schemas.microsoft.com/office/powerpoint/2010/main" val="234851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460DD-7C77-E21E-24AC-03C393384558}"/>
              </a:ext>
            </a:extLst>
          </p:cNvPr>
          <p:cNvSpPr>
            <a:spLocks noGrp="1"/>
          </p:cNvSpPr>
          <p:nvPr>
            <p:ph type="title"/>
          </p:nvPr>
        </p:nvSpPr>
        <p:spPr/>
        <p:txBody>
          <a:bodyPr/>
          <a:lstStyle/>
          <a:p>
            <a:r>
              <a:rPr kumimoji="1" lang="en-US" altLang="zh-CN" dirty="0"/>
              <a:t>Variant: Log-linear regression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B5F41EB-762B-FCCF-FFE6-532231890F5D}"/>
                  </a:ext>
                </a:extLst>
              </p:cNvPr>
              <p:cNvSpPr>
                <a:spLocks noGrp="1"/>
              </p:cNvSpPr>
              <p:nvPr>
                <p:ph idx="1"/>
              </p:nvPr>
            </p:nvSpPr>
            <p:spPr>
              <a:xfrm>
                <a:off x="609600" y="990600"/>
                <a:ext cx="5486400" cy="5410200"/>
              </a:xfrm>
            </p:spPr>
            <p:txBody>
              <a:bodyPr/>
              <a:lstStyle/>
              <a:p>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ln</m:t>
                        </m:r>
                      </m:fName>
                      <m:e>
                        <m:r>
                          <a:rPr kumimoji="1" lang="en-US" altLang="zh-CN" b="0" i="1" smtClean="0">
                            <a:latin typeface="Cambria Math" panose="02040503050406030204" pitchFamily="18" charset="0"/>
                          </a:rPr>
                          <m:t>𝑦</m:t>
                        </m:r>
                      </m:e>
                    </m:func>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1" i="1" smtClean="0">
                            <a:latin typeface="Cambria Math" panose="02040503050406030204" pitchFamily="18" charset="0"/>
                          </a:rPr>
                          <m:t>𝒘</m:t>
                        </m:r>
                      </m:e>
                      <m:sup>
                        <m:r>
                          <a:rPr kumimoji="1" lang="en-US" altLang="zh-CN" b="0" i="1" smtClean="0">
                            <a:latin typeface="Cambria Math" panose="02040503050406030204" pitchFamily="18" charset="0"/>
                          </a:rPr>
                          <m:t>𝑇</m:t>
                        </m:r>
                      </m:sup>
                    </m:sSup>
                    <m:r>
                      <a:rPr kumimoji="1" lang="en-US" altLang="zh-CN" b="1" i="1" smtClean="0">
                        <a:latin typeface="Cambria Math" panose="02040503050406030204" pitchFamily="18" charset="0"/>
                      </a:rPr>
                      <m:t>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oMath>
                </a14:m>
                <a:endParaRPr kumimoji="1" lang="en-US" altLang="zh-CN" dirty="0">
                  <a:latin typeface="Arial" panose="020B0604020202020204" pitchFamily="34" charset="0"/>
                </a:endParaRPr>
              </a:p>
              <a:p>
                <a:pPr lvl="1"/>
                <a:r>
                  <a:rPr kumimoji="1" lang="en-US" altLang="zh-CN" dirty="0">
                    <a:latin typeface="Arial" panose="020B0604020202020204" pitchFamily="34" charset="0"/>
                    <a:cs typeface="Arial" panose="020B0604020202020204" pitchFamily="34" charset="0"/>
                  </a:rPr>
                  <a:t>It is linear regression, but</a:t>
                </a:r>
                <a:r>
                  <a:rPr kumimoji="1" lang="zh-CN" altLang="en-US" dirty="0">
                    <a:latin typeface="Arial" panose="020B0604020202020204" pitchFamily="34" charset="0"/>
                    <a:cs typeface="Arial" panose="020B0604020202020204" pitchFamily="34" charset="0"/>
                  </a:rPr>
                  <a:t> </a:t>
                </a:r>
                <a:r>
                  <a:rPr kumimoji="1" lang="en" altLang="zh-CN" dirty="0">
                    <a:latin typeface="Arial" panose="020B0604020202020204" pitchFamily="34" charset="0"/>
                    <a:cs typeface="Arial" panose="020B0604020202020204" pitchFamily="34" charset="0"/>
                  </a:rPr>
                  <a:t>find the nonlinear mapping from input space to output space</a:t>
                </a:r>
                <a:r>
                  <a:rPr kumimoji="1" lang="en-US" altLang="zh-CN" dirty="0">
                    <a:latin typeface="Arial" panose="020B0604020202020204" pitchFamily="34" charset="0"/>
                    <a:cs typeface="Arial" panose="020B0604020202020204" pitchFamily="34" charset="0"/>
                  </a:rPr>
                  <a:t>: </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sSup>
                          <m:sSupPr>
                            <m:ctrlPr>
                              <a:rPr kumimoji="1" lang="en-US" altLang="zh-CN" i="1">
                                <a:latin typeface="Cambria Math" panose="02040503050406030204" pitchFamily="18" charset="0"/>
                              </a:rPr>
                            </m:ctrlPr>
                          </m:sSupPr>
                          <m:e>
                            <m:r>
                              <a:rPr kumimoji="1" lang="en-US" altLang="zh-CN" b="1" i="1">
                                <a:latin typeface="Cambria Math" panose="02040503050406030204" pitchFamily="18" charset="0"/>
                              </a:rPr>
                              <m:t>𝒘</m:t>
                            </m:r>
                          </m:e>
                          <m:sup>
                            <m:r>
                              <a:rPr kumimoji="1" lang="en-US" altLang="zh-CN" i="1">
                                <a:latin typeface="Cambria Math" panose="02040503050406030204" pitchFamily="18" charset="0"/>
                              </a:rPr>
                              <m:t>𝑇</m:t>
                            </m:r>
                          </m:sup>
                        </m:sSup>
                        <m:r>
                          <a:rPr kumimoji="1" lang="en-US" altLang="zh-CN" b="1" i="1">
                            <a:latin typeface="Cambria Math" panose="02040503050406030204" pitchFamily="18" charset="0"/>
                          </a:rPr>
                          <m:t>𝒙</m:t>
                        </m:r>
                        <m:r>
                          <a:rPr kumimoji="1" lang="en-US" altLang="zh-CN" i="1">
                            <a:latin typeface="Cambria Math" panose="02040503050406030204" pitchFamily="18" charset="0"/>
                          </a:rPr>
                          <m:t>+</m:t>
                        </m:r>
                        <m:r>
                          <a:rPr kumimoji="1" lang="en-US" altLang="zh-CN" i="1">
                            <a:latin typeface="Cambria Math" panose="02040503050406030204" pitchFamily="18" charset="0"/>
                          </a:rPr>
                          <m:t>𝑏</m:t>
                        </m:r>
                      </m:sup>
                    </m:sSup>
                  </m:oMath>
                </a14:m>
                <a:endParaRPr kumimoji="1" lang="en-US" altLang="zh-CN" dirty="0">
                  <a:latin typeface="Arial" panose="020B0604020202020204" pitchFamily="34" charset="0"/>
                  <a:cs typeface="Arial" panose="020B0604020202020204" pitchFamily="34" charset="0"/>
                </a:endParaRPr>
              </a:p>
              <a:p>
                <a:pPr lvl="1"/>
                <a:r>
                  <a:rPr kumimoji="1" lang="en-US" altLang="zh-CN" dirty="0">
                    <a:latin typeface="Arial" panose="020B0604020202020204" pitchFamily="34" charset="0"/>
                    <a:cs typeface="Arial" panose="020B0604020202020204" pitchFamily="34" charset="0"/>
                  </a:rPr>
                  <a:t>More generally, consider differentiable function </a:t>
                </a:r>
                <a14:m>
                  <m:oMath xmlns:m="http://schemas.openxmlformats.org/officeDocument/2006/math">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m:t>
                        </m:r>
                      </m:e>
                    </m:d>
                  </m:oMath>
                </a14:m>
                <a:r>
                  <a:rPr kumimoji="1" lang="en-US" altLang="zh-CN" dirty="0">
                    <a:latin typeface="Arial" panose="020B0604020202020204" pitchFamily="34" charset="0"/>
                    <a:cs typeface="Arial" panose="020B0604020202020204" pitchFamily="34" charset="0"/>
                  </a:rPr>
                  <a:t>: link function</a:t>
                </a:r>
              </a:p>
              <a:p>
                <a:pPr lvl="1"/>
                <a:r>
                  <a:rPr kumimoji="1" lang="en-US" altLang="zh-CN" dirty="0">
                    <a:latin typeface="Arial" panose="020B0604020202020204" pitchFamily="34" charset="0"/>
                    <a:cs typeface="Arial" panose="020B0604020202020204" pitchFamily="34" charset="0"/>
                  </a:rPr>
                  <a:t>We have </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𝑔</m:t>
                        </m:r>
                      </m:e>
                      <m:sup>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b="1" i="1">
                            <a:latin typeface="Cambria Math" panose="02040503050406030204" pitchFamily="18" charset="0"/>
                          </a:rPr>
                          <m:t>𝒘</m:t>
                        </m:r>
                      </m:e>
                      <m:sup>
                        <m:r>
                          <a:rPr kumimoji="1" lang="en-US" altLang="zh-CN" i="1">
                            <a:latin typeface="Cambria Math" panose="02040503050406030204" pitchFamily="18" charset="0"/>
                          </a:rPr>
                          <m:t>𝑇</m:t>
                        </m:r>
                      </m:sup>
                    </m:sSup>
                    <m:r>
                      <a:rPr kumimoji="1" lang="en-US" altLang="zh-CN" b="1" i="1">
                        <a:latin typeface="Cambria Math" panose="02040503050406030204" pitchFamily="18" charset="0"/>
                      </a:rPr>
                      <m:t>𝒙</m:t>
                    </m:r>
                    <m:r>
                      <a:rPr kumimoji="1" lang="en-US" altLang="zh-CN" i="1">
                        <a:latin typeface="Cambria Math" panose="02040503050406030204" pitchFamily="18" charset="0"/>
                      </a:rPr>
                      <m:t>+</m:t>
                    </m:r>
                    <m:r>
                      <a:rPr kumimoji="1" lang="en-US" altLang="zh-CN" i="1">
                        <a:latin typeface="Cambria Math" panose="02040503050406030204" pitchFamily="18" charset="0"/>
                      </a:rPr>
                      <m:t>𝑏</m:t>
                    </m:r>
                  </m:oMath>
                </a14:m>
                <a:r>
                  <a:rPr kumimoji="1" lang="en-US" altLang="zh-CN" dirty="0">
                    <a:latin typeface="Arial" panose="020B0604020202020204" pitchFamily="34" charset="0"/>
                    <a:cs typeface="Arial" panose="020B0604020202020204" pitchFamily="34" charset="0"/>
                  </a:rPr>
                  <a:t>), called “generalized linear model</a:t>
                </a:r>
              </a:p>
            </p:txBody>
          </p:sp>
        </mc:Choice>
        <mc:Fallback xmlns="">
          <p:sp>
            <p:nvSpPr>
              <p:cNvPr id="3" name="内容占位符 2">
                <a:extLst>
                  <a:ext uri="{FF2B5EF4-FFF2-40B4-BE49-F238E27FC236}">
                    <a16:creationId xmlns:a16="http://schemas.microsoft.com/office/drawing/2014/main" id="{4B5F41EB-762B-FCCF-FFE6-532231890F5D}"/>
                  </a:ext>
                </a:extLst>
              </p:cNvPr>
              <p:cNvSpPr>
                <a:spLocks noGrp="1" noRot="1" noChangeAspect="1" noMove="1" noResize="1" noEditPoints="1" noAdjustHandles="1" noChangeArrowheads="1" noChangeShapeType="1" noTextEdit="1"/>
              </p:cNvSpPr>
              <p:nvPr>
                <p:ph idx="1"/>
              </p:nvPr>
            </p:nvSpPr>
            <p:spPr>
              <a:xfrm>
                <a:off x="609600" y="990600"/>
                <a:ext cx="5486400" cy="5410200"/>
              </a:xfrm>
              <a:blipFill>
                <a:blip r:embed="rId2"/>
                <a:stretch>
                  <a:fillRect l="-1848" r="-92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F021291-20E4-146D-6D3D-804F519678DF}"/>
              </a:ext>
            </a:extLst>
          </p:cNvPr>
          <p:cNvPicPr>
            <a:picLocks noChangeAspect="1"/>
          </p:cNvPicPr>
          <p:nvPr/>
        </p:nvPicPr>
        <p:blipFill>
          <a:blip r:embed="rId3"/>
          <a:stretch>
            <a:fillRect/>
          </a:stretch>
        </p:blipFill>
        <p:spPr>
          <a:xfrm>
            <a:off x="6629400" y="1600200"/>
            <a:ext cx="4457700" cy="3797300"/>
          </a:xfrm>
          <a:prstGeom prst="rect">
            <a:avLst/>
          </a:prstGeom>
        </p:spPr>
      </p:pic>
    </p:spTree>
    <p:extLst>
      <p:ext uri="{BB962C8B-B14F-4D97-AF65-F5344CB8AC3E}">
        <p14:creationId xmlns:p14="http://schemas.microsoft.com/office/powerpoint/2010/main" val="406388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Curve Fitting</a:t>
            </a:r>
            <a:r>
              <a:rPr lang="zh-CN" altLang="en-US" dirty="0"/>
              <a:t> </a:t>
            </a:r>
            <a:r>
              <a:rPr lang="en-US" altLang="zh-CN" dirty="0"/>
              <a:t>(</a:t>
            </a:r>
            <a:r>
              <a:rPr lang="zh-CN" altLang="en-US" dirty="0"/>
              <a:t>曲线拟合</a:t>
            </a:r>
            <a:r>
              <a:rPr lang="en-US" altLang="zh-CN" dirty="0"/>
              <a:t>)</a:t>
            </a:r>
            <a:endParaRPr lang="zh-CN" altLang="en-US" dirty="0"/>
          </a:p>
        </p:txBody>
      </p:sp>
      <p:pic>
        <p:nvPicPr>
          <p:cNvPr id="5" name="内容占位符 4">
            <a:extLst>
              <a:ext uri="{FF2B5EF4-FFF2-40B4-BE49-F238E27FC236}">
                <a16:creationId xmlns:a16="http://schemas.microsoft.com/office/drawing/2014/main" id="{61B3EBD6-C216-84A8-E83F-4F3F225AEF5D}"/>
              </a:ext>
            </a:extLst>
          </p:cNvPr>
          <p:cNvPicPr>
            <a:picLocks noGrp="1" noChangeAspect="1"/>
          </p:cNvPicPr>
          <p:nvPr>
            <p:ph idx="1"/>
          </p:nvPr>
        </p:nvPicPr>
        <p:blipFill>
          <a:blip r:embed="rId3"/>
          <a:stretch>
            <a:fillRect/>
          </a:stretch>
        </p:blipFill>
        <p:spPr>
          <a:xfrm>
            <a:off x="3258227" y="1219200"/>
            <a:ext cx="5675545" cy="366062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3F5AC17-D8E6-9E44-F73F-373B21101CF4}"/>
                  </a:ext>
                </a:extLst>
              </p:cNvPr>
              <p:cNvSpPr txBox="1"/>
              <p:nvPr/>
            </p:nvSpPr>
            <p:spPr>
              <a:xfrm>
                <a:off x="800099" y="4879821"/>
                <a:ext cx="10591800" cy="1403205"/>
              </a:xfrm>
              <a:prstGeom prst="rect">
                <a:avLst/>
              </a:prstGeom>
              <a:noFill/>
            </p:spPr>
            <p:txBody>
              <a:bodyPr wrap="square" rtlCol="0">
                <a:spAutoFit/>
              </a:bodyPr>
              <a:lstStyle/>
              <a:p>
                <a:pPr lvl="1"/>
                <a:r>
                  <a:rPr kumimoji="1" lang="en-US" altLang="zh-CN" sz="2400" dirty="0"/>
                  <a:t>Given the Training Set: </a:t>
                </a:r>
                <a14:m>
                  <m:oMath xmlns:m="http://schemas.openxmlformats.org/officeDocument/2006/math">
                    <m:r>
                      <a:rPr kumimoji="1" lang="zh-CN" altLang="en-US" sz="2400" dirty="0">
                        <a:latin typeface="Cambria Math" panose="02040503050406030204" pitchFamily="18" charset="0"/>
                      </a:rPr>
                      <m:t>𝒟</m:t>
                    </m:r>
                    <m:r>
                      <a:rPr kumimoji="1" lang="en-US" altLang="zh-CN" sz="2400" dirty="0">
                        <a:latin typeface="Cambria Math" panose="02040503050406030204" pitchFamily="18" charset="0"/>
                      </a:rPr>
                      <m:t>=</m:t>
                    </m:r>
                    <m:sSubSup>
                      <m:sSubSupPr>
                        <m:ctrlPr>
                          <a:rPr kumimoji="1" lang="en-US" altLang="zh-CN" sz="2400" i="1" dirty="0">
                            <a:latin typeface="Cambria Math" panose="02040503050406030204" pitchFamily="18" charset="0"/>
                          </a:rPr>
                        </m:ctrlPr>
                      </m:sSubSupPr>
                      <m:e>
                        <m:d>
                          <m:dPr>
                            <m:begChr m:val="{"/>
                            <m:endChr m:val="}"/>
                            <m:ctrlPr>
                              <a:rPr kumimoji="1" lang="en-US" altLang="zh-CN" sz="2400" i="1" dirty="0">
                                <a:latin typeface="Cambria Math" panose="02040503050406030204" pitchFamily="18" charset="0"/>
                              </a:rPr>
                            </m:ctrlPr>
                          </m:dPr>
                          <m:e>
                            <m:d>
                              <m:dPr>
                                <m:ctrlPr>
                                  <a:rPr kumimoji="1" lang="en-US" altLang="zh-CN" sz="2400" i="1" dirty="0">
                                    <a:latin typeface="Cambria Math" panose="02040503050406030204" pitchFamily="18" charset="0"/>
                                  </a:rPr>
                                </m:ctrlPr>
                              </m:dPr>
                              <m:e>
                                <m:sSup>
                                  <m:sSupPr>
                                    <m:ctrlPr>
                                      <a:rPr kumimoji="1" lang="en-US" altLang="zh-CN" sz="2400" i="1" dirty="0">
                                        <a:latin typeface="Cambria Math" panose="02040503050406030204" pitchFamily="18" charset="0"/>
                                      </a:rPr>
                                    </m:ctrlPr>
                                  </m:sSupPr>
                                  <m:e>
                                    <m:r>
                                      <a:rPr kumimoji="1" lang="en-US" altLang="zh-CN" sz="2400" dirty="0">
                                        <a:latin typeface="Cambria Math" panose="02040503050406030204" pitchFamily="18" charset="0"/>
                                      </a:rPr>
                                      <m:t>𝒙</m:t>
                                    </m:r>
                                  </m:e>
                                  <m:sup>
                                    <m:d>
                                      <m:dPr>
                                        <m:ctrlPr>
                                          <a:rPr kumimoji="1" lang="en-US" altLang="zh-CN" sz="2400" i="1" dirty="0">
                                            <a:latin typeface="Cambria Math" panose="02040503050406030204" pitchFamily="18" charset="0"/>
                                          </a:rPr>
                                        </m:ctrlPr>
                                      </m:dPr>
                                      <m:e>
                                        <m:r>
                                          <a:rPr kumimoji="1" lang="en-US" altLang="zh-CN" sz="2400" dirty="0">
                                            <a:latin typeface="Cambria Math" panose="02040503050406030204" pitchFamily="18" charset="0"/>
                                          </a:rPr>
                                          <m:t>𝑛</m:t>
                                        </m:r>
                                      </m:e>
                                    </m:d>
                                  </m:sup>
                                </m:sSup>
                                <m:r>
                                  <a:rPr kumimoji="1" lang="en-US" altLang="zh-CN" sz="2400" dirty="0">
                                    <a:latin typeface="Cambria Math" panose="02040503050406030204" pitchFamily="18" charset="0"/>
                                  </a:rPr>
                                  <m:t>,</m:t>
                                </m:r>
                                <m:sSup>
                                  <m:sSupPr>
                                    <m:ctrlPr>
                                      <a:rPr kumimoji="1" lang="en-US" altLang="zh-CN" sz="2400" i="1" dirty="0">
                                        <a:latin typeface="Cambria Math" panose="02040503050406030204" pitchFamily="18" charset="0"/>
                                      </a:rPr>
                                    </m:ctrlPr>
                                  </m:sSupPr>
                                  <m:e>
                                    <m:r>
                                      <a:rPr kumimoji="1" lang="en-US" altLang="zh-CN" sz="2400" dirty="0">
                                        <a:latin typeface="Cambria Math" panose="02040503050406030204" pitchFamily="18" charset="0"/>
                                      </a:rPr>
                                      <m:t>𝑦</m:t>
                                    </m:r>
                                  </m:e>
                                  <m:sup>
                                    <m:d>
                                      <m:dPr>
                                        <m:ctrlPr>
                                          <a:rPr kumimoji="1" lang="en-US" altLang="zh-CN" sz="2400" i="1" dirty="0">
                                            <a:latin typeface="Cambria Math" panose="02040503050406030204" pitchFamily="18" charset="0"/>
                                          </a:rPr>
                                        </m:ctrlPr>
                                      </m:dPr>
                                      <m:e>
                                        <m:r>
                                          <a:rPr kumimoji="1" lang="en-US" altLang="zh-CN" sz="2400" dirty="0">
                                            <a:latin typeface="Cambria Math" panose="02040503050406030204" pitchFamily="18" charset="0"/>
                                          </a:rPr>
                                          <m:t>𝑛</m:t>
                                        </m:r>
                                      </m:e>
                                    </m:d>
                                  </m:sup>
                                </m:sSup>
                              </m:e>
                            </m:d>
                          </m:e>
                        </m:d>
                      </m:e>
                      <m:sub>
                        <m:r>
                          <a:rPr kumimoji="1" lang="en-US" altLang="zh-CN" sz="2400" dirty="0">
                            <a:latin typeface="Cambria Math" panose="02040503050406030204" pitchFamily="18" charset="0"/>
                          </a:rPr>
                          <m:t>𝑛</m:t>
                        </m:r>
                        <m:r>
                          <a:rPr kumimoji="1" lang="en-US" altLang="zh-CN" sz="2400" dirty="0">
                            <a:latin typeface="Cambria Math" panose="02040503050406030204" pitchFamily="18" charset="0"/>
                          </a:rPr>
                          <m:t>=1</m:t>
                        </m:r>
                      </m:sub>
                      <m:sup>
                        <m:r>
                          <a:rPr kumimoji="1" lang="en-US" altLang="zh-CN" sz="2400" dirty="0">
                            <a:latin typeface="Cambria Math" panose="02040503050406030204" pitchFamily="18" charset="0"/>
                          </a:rPr>
                          <m:t>𝑁</m:t>
                        </m:r>
                      </m:sup>
                    </m:sSubSup>
                  </m:oMath>
                </a14:m>
                <a:r>
                  <a:rPr kumimoji="1" lang="en-US" altLang="zh-CN" sz="2400" dirty="0"/>
                  <a:t>, where </a:t>
                </a:r>
                <a14:m>
                  <m:oMath xmlns:m="http://schemas.openxmlformats.org/officeDocument/2006/math">
                    <m:sSup>
                      <m:sSupPr>
                        <m:ctrlPr>
                          <a:rPr kumimoji="1" lang="en-US" altLang="zh-CN" sz="2400" i="1" dirty="0">
                            <a:latin typeface="Cambria Math" panose="02040503050406030204" pitchFamily="18" charset="0"/>
                          </a:rPr>
                        </m:ctrlPr>
                      </m:sSupPr>
                      <m:e>
                        <m:r>
                          <a:rPr kumimoji="1" lang="en-US" altLang="zh-CN" sz="2400" dirty="0">
                            <a:latin typeface="Cambria Math" panose="02040503050406030204" pitchFamily="18" charset="0"/>
                          </a:rPr>
                          <m:t>𝒙</m:t>
                        </m:r>
                      </m:e>
                      <m:sup>
                        <m:d>
                          <m:dPr>
                            <m:ctrlPr>
                              <a:rPr kumimoji="1" lang="en-US" altLang="zh-CN" sz="2400" i="1" dirty="0">
                                <a:latin typeface="Cambria Math" panose="02040503050406030204" pitchFamily="18" charset="0"/>
                              </a:rPr>
                            </m:ctrlPr>
                          </m:dPr>
                          <m:e>
                            <m:r>
                              <a:rPr kumimoji="1" lang="en-US" altLang="zh-CN" sz="2400" dirty="0">
                                <a:latin typeface="Cambria Math" panose="02040503050406030204" pitchFamily="18" charset="0"/>
                              </a:rPr>
                              <m:t>𝑛</m:t>
                            </m:r>
                          </m:e>
                        </m:d>
                      </m:sup>
                    </m:sSup>
                    <m:r>
                      <a:rPr kumimoji="1" lang="en-US" altLang="zh-CN" sz="2400" dirty="0">
                        <a:latin typeface="Cambria Math" panose="02040503050406030204" pitchFamily="18" charset="0"/>
                      </a:rPr>
                      <m:t>∈</m:t>
                    </m:r>
                    <m:sSup>
                      <m:sSupPr>
                        <m:ctrlPr>
                          <a:rPr kumimoji="1" lang="en-US" altLang="zh-CN" sz="2400" i="1" dirty="0">
                            <a:latin typeface="Cambria Math" panose="02040503050406030204" pitchFamily="18" charset="0"/>
                          </a:rPr>
                        </m:ctrlPr>
                      </m:sSupPr>
                      <m:e>
                        <m:r>
                          <a:rPr kumimoji="1" lang="en-US" altLang="zh-CN" sz="2400" dirty="0">
                            <a:latin typeface="Cambria Math" panose="02040503050406030204" pitchFamily="18" charset="0"/>
                          </a:rPr>
                          <m:t>ℝ</m:t>
                        </m:r>
                      </m:e>
                      <m:sup>
                        <m:r>
                          <a:rPr kumimoji="1" lang="en-US" altLang="zh-CN" sz="2400" dirty="0">
                            <a:latin typeface="Cambria Math" panose="02040503050406030204" pitchFamily="18" charset="0"/>
                          </a:rPr>
                          <m:t>𝐷</m:t>
                        </m:r>
                      </m:sup>
                    </m:sSup>
                  </m:oMath>
                </a14:m>
                <a:r>
                  <a:rPr kumimoji="1" lang="en-US" altLang="zh-CN" sz="2400" dirty="0"/>
                  <a:t> and</a:t>
                </a:r>
              </a:p>
              <a:p>
                <a:pPr lvl="1"/>
                <a14:m>
                  <m:oMath xmlns:m="http://schemas.openxmlformats.org/officeDocument/2006/math">
                    <m:sSup>
                      <m:sSupPr>
                        <m:ctrlPr>
                          <a:rPr kumimoji="1" lang="en-US" altLang="zh-CN" sz="2400" i="1" dirty="0">
                            <a:latin typeface="Cambria Math" panose="02040503050406030204" pitchFamily="18" charset="0"/>
                          </a:rPr>
                        </m:ctrlPr>
                      </m:sSupPr>
                      <m:e>
                        <m:r>
                          <a:rPr kumimoji="1" lang="en-US" altLang="zh-CN" sz="2400" dirty="0">
                            <a:latin typeface="Cambria Math" panose="02040503050406030204" pitchFamily="18" charset="0"/>
                          </a:rPr>
                          <m:t>𝑦</m:t>
                        </m:r>
                      </m:e>
                      <m:sup>
                        <m:d>
                          <m:dPr>
                            <m:ctrlPr>
                              <a:rPr kumimoji="1" lang="en-US" altLang="zh-CN" sz="2400" i="1" dirty="0">
                                <a:latin typeface="Cambria Math" panose="02040503050406030204" pitchFamily="18" charset="0"/>
                              </a:rPr>
                            </m:ctrlPr>
                          </m:dPr>
                          <m:e>
                            <m:r>
                              <a:rPr kumimoji="1" lang="en-US" altLang="zh-CN" sz="2400" dirty="0">
                                <a:latin typeface="Cambria Math" panose="02040503050406030204" pitchFamily="18" charset="0"/>
                              </a:rPr>
                              <m:t>𝑛</m:t>
                            </m:r>
                          </m:e>
                        </m:d>
                      </m:sup>
                    </m:sSup>
                    <m:r>
                      <a:rPr kumimoji="1" lang="en-US" altLang="zh-CN" sz="2400" dirty="0">
                        <a:latin typeface="Cambria Math" panose="02040503050406030204" pitchFamily="18" charset="0"/>
                      </a:rPr>
                      <m:t>∈</m:t>
                    </m:r>
                  </m:oMath>
                </a14:m>
                <a:r>
                  <a:rPr kumimoji="1" lang="en-US" altLang="zh-CN" sz="2400" dirty="0"/>
                  <a:t> </a:t>
                </a:r>
                <a14:m>
                  <m:oMath xmlns:m="http://schemas.openxmlformats.org/officeDocument/2006/math">
                    <m:r>
                      <a:rPr kumimoji="1" lang="en-US" altLang="zh-CN" sz="2400" dirty="0">
                        <a:latin typeface="Cambria Math" panose="02040503050406030204" pitchFamily="18" charset="0"/>
                      </a:rPr>
                      <m:t>ℝ</m:t>
                    </m:r>
                  </m:oMath>
                </a14:m>
                <a:r>
                  <a:rPr kumimoji="1" lang="en-US" altLang="zh-CN" sz="2400" dirty="0"/>
                  <a:t> are continuous variables, to find the mapping relationship between </a:t>
                </a:r>
                <a14:m>
                  <m:oMath xmlns:m="http://schemas.openxmlformats.org/officeDocument/2006/math">
                    <m:r>
                      <a:rPr kumimoji="1" lang="en-US" altLang="zh-CN" sz="2400" dirty="0">
                        <a:latin typeface="Cambria Math" panose="02040503050406030204" pitchFamily="18" charset="0"/>
                      </a:rPr>
                      <m:t>𝒙</m:t>
                    </m:r>
                  </m:oMath>
                </a14:m>
                <a:r>
                  <a:rPr kumimoji="1" lang="en-US" altLang="zh-CN" sz="2400" dirty="0"/>
                  <a:t> and </a:t>
                </a:r>
                <a14:m>
                  <m:oMath xmlns:m="http://schemas.openxmlformats.org/officeDocument/2006/math">
                    <m:r>
                      <a:rPr kumimoji="1" lang="en-US" altLang="zh-CN" sz="2400" dirty="0">
                        <a:latin typeface="Cambria Math" panose="02040503050406030204" pitchFamily="18" charset="0"/>
                      </a:rPr>
                      <m:t>𝑦</m:t>
                    </m:r>
                  </m:oMath>
                </a14:m>
                <a:r>
                  <a:rPr kumimoji="1" lang="en-US" altLang="zh-CN" sz="2400" dirty="0"/>
                  <a:t>: </a:t>
                </a:r>
                <a14:m>
                  <m:oMath xmlns:m="http://schemas.openxmlformats.org/officeDocument/2006/math">
                    <m:r>
                      <a:rPr kumimoji="1" lang="en-US" altLang="zh-CN" sz="2400">
                        <a:latin typeface="Cambria Math" panose="02040503050406030204" pitchFamily="18" charset="0"/>
                      </a:rPr>
                      <m:t>𝑦</m:t>
                    </m:r>
                    <m:r>
                      <a:rPr kumimoji="1" lang="en-US" altLang="zh-CN" sz="2400">
                        <a:latin typeface="Cambria Math" panose="02040503050406030204" pitchFamily="18" charset="0"/>
                      </a:rPr>
                      <m:t>=</m:t>
                    </m:r>
                    <m:r>
                      <a:rPr kumimoji="1" lang="en-US" altLang="zh-CN" sz="2400">
                        <a:latin typeface="Cambria Math" panose="02040503050406030204" pitchFamily="18" charset="0"/>
                      </a:rPr>
                      <m:t>𝑓</m:t>
                    </m:r>
                    <m:d>
                      <m:dPr>
                        <m:ctrlPr>
                          <a:rPr kumimoji="1" lang="en-US" altLang="zh-CN" sz="2400" i="1">
                            <a:latin typeface="Cambria Math" panose="02040503050406030204" pitchFamily="18" charset="0"/>
                          </a:rPr>
                        </m:ctrlPr>
                      </m:dPr>
                      <m:e>
                        <m:r>
                          <a:rPr kumimoji="1" lang="en-US" altLang="zh-CN" sz="2400" b="1" i="1">
                            <a:latin typeface="Cambria Math" panose="02040503050406030204" pitchFamily="18" charset="0"/>
                          </a:rPr>
                          <m:t>𝒙</m:t>
                        </m:r>
                        <m:r>
                          <a:rPr kumimoji="1" lang="en-US" altLang="zh-CN" sz="2400">
                            <a:latin typeface="Cambria Math" panose="02040503050406030204" pitchFamily="18" charset="0"/>
                          </a:rPr>
                          <m:t>;</m:t>
                        </m:r>
                        <m:r>
                          <a:rPr kumimoji="1" lang="en-US" altLang="zh-CN" sz="2400" b="1" i="1">
                            <a:latin typeface="Cambria Math" panose="02040503050406030204" pitchFamily="18" charset="0"/>
                          </a:rPr>
                          <m:t>𝒘</m:t>
                        </m:r>
                      </m:e>
                    </m:d>
                    <m:r>
                      <a:rPr kumimoji="1" lang="en-US" altLang="zh-CN" sz="2400" b="0" i="0"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1" i="1" smtClean="0">
                            <a:latin typeface="Cambria Math" panose="02040503050406030204" pitchFamily="18" charset="0"/>
                          </a:rPr>
                          <m:t>𝒘</m:t>
                        </m:r>
                      </m:e>
                      <m:sup>
                        <m:r>
                          <a:rPr kumimoji="1" lang="en-US" altLang="zh-CN" sz="2400" b="0" i="1" smtClean="0">
                            <a:latin typeface="Cambria Math" panose="02040503050406030204" pitchFamily="18" charset="0"/>
                          </a:rPr>
                          <m:t>𝑇</m:t>
                        </m:r>
                      </m:sup>
                    </m:sSup>
                    <m:r>
                      <a:rPr kumimoji="1" lang="en-US" altLang="zh-CN" sz="2400" b="0" i="1" smtClean="0">
                        <a:latin typeface="Cambria Math" panose="02040503050406030204" pitchFamily="18" charset="0"/>
                      </a:rPr>
                      <m:t>𝜙</m:t>
                    </m:r>
                    <m:r>
                      <a:rPr kumimoji="1" lang="en-US" altLang="zh-CN" sz="2400" b="0" i="1" smtClean="0">
                        <a:latin typeface="Cambria Math" panose="02040503050406030204" pitchFamily="18" charset="0"/>
                      </a:rPr>
                      <m:t>(</m:t>
                    </m:r>
                    <m:r>
                      <a:rPr kumimoji="1" lang="en-US" altLang="zh-CN" sz="2400" b="1" i="1" smtClean="0">
                        <a:latin typeface="Cambria Math" panose="02040503050406030204" pitchFamily="18" charset="0"/>
                      </a:rPr>
                      <m:t>𝒙</m:t>
                    </m:r>
                    <m:r>
                      <a:rPr kumimoji="1" lang="en-US" altLang="zh-CN" sz="2400" b="1" i="1" smtClean="0">
                        <a:latin typeface="Cambria Math" panose="02040503050406030204" pitchFamily="18" charset="0"/>
                      </a:rPr>
                      <m:t>)</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𝑏</m:t>
                    </m:r>
                  </m:oMath>
                </a14:m>
                <a:endParaRPr kumimoji="1" lang="zh-CN" altLang="en-US" sz="2400" dirty="0"/>
              </a:p>
            </p:txBody>
          </p:sp>
        </mc:Choice>
        <mc:Fallback xmlns="">
          <p:sp>
            <p:nvSpPr>
              <p:cNvPr id="7" name="文本框 6">
                <a:extLst>
                  <a:ext uri="{FF2B5EF4-FFF2-40B4-BE49-F238E27FC236}">
                    <a16:creationId xmlns:a16="http://schemas.microsoft.com/office/drawing/2014/main" id="{63F5AC17-D8E6-9E44-F73F-373B21101CF4}"/>
                  </a:ext>
                </a:extLst>
              </p:cNvPr>
              <p:cNvSpPr txBox="1">
                <a:spLocks noRot="1" noChangeAspect="1" noMove="1" noResize="1" noEditPoints="1" noAdjustHandles="1" noChangeArrowheads="1" noChangeShapeType="1" noTextEdit="1"/>
              </p:cNvSpPr>
              <p:nvPr/>
            </p:nvSpPr>
            <p:spPr>
              <a:xfrm>
                <a:off x="800099" y="4879821"/>
                <a:ext cx="10591800" cy="1403205"/>
              </a:xfrm>
              <a:prstGeom prst="rect">
                <a:avLst/>
              </a:prstGeom>
              <a:blipFill>
                <a:blip r:embed="rId4"/>
                <a:stretch>
                  <a:fillRect b="-9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029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2FBC6-6CEE-D802-A799-9EF592CF502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5C5C5E3-19F1-4B12-D8E2-3FB96AF6394E}"/>
              </a:ext>
            </a:extLst>
          </p:cNvPr>
          <p:cNvSpPr>
            <a:spLocks noGrp="1"/>
          </p:cNvSpPr>
          <p:nvPr>
            <p:ph type="title"/>
          </p:nvPr>
        </p:nvSpPr>
        <p:spPr/>
        <p:txBody>
          <a:bodyPr/>
          <a:lstStyle/>
          <a:p>
            <a:r>
              <a:rPr lang="en-US" altLang="zh-CN" dirty="0"/>
              <a:t>Polynomial Curve Fitting (</a:t>
            </a:r>
            <a:r>
              <a:rPr lang="zh-CN" altLang="en-US" dirty="0"/>
              <a:t>多项式曲线拟合</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E627A9-AEE1-3205-C72E-16A1422D11E3}"/>
                  </a:ext>
                </a:extLst>
              </p:cNvPr>
              <p:cNvSpPr>
                <a:spLocks noGrp="1"/>
              </p:cNvSpPr>
              <p:nvPr>
                <p:ph idx="1"/>
              </p:nvPr>
            </p:nvSpPr>
            <p:spPr/>
            <p:txBody>
              <a:bodyPr/>
              <a:lstStyle/>
              <a:p>
                <a:r>
                  <a:rPr kumimoji="1" lang="en-US" altLang="zh-CN" dirty="0"/>
                  <a:t>Model definition:</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rPr>
                        <m:t>𝑓</m:t>
                      </m:r>
                      <m:d>
                        <m:dPr>
                          <m:ctrlPr>
                            <a:rPr kumimoji="1" lang="en-US" altLang="zh-CN" b="0" i="1" smtClean="0">
                              <a:solidFill>
                                <a:srgbClr val="000000"/>
                              </a:solidFill>
                              <a:latin typeface="Cambria Math" panose="02040503050406030204" pitchFamily="18" charset="0"/>
                            </a:rPr>
                          </m:ctrlPr>
                        </m:dPr>
                        <m:e>
                          <m:r>
                            <a:rPr kumimoji="1" lang="en-US" altLang="zh-CN" b="1" i="1" smtClean="0">
                              <a:solidFill>
                                <a:srgbClr val="000000"/>
                              </a:solidFill>
                              <a:latin typeface="Cambria Math" panose="02040503050406030204" pitchFamily="18" charset="0"/>
                            </a:rPr>
                            <m:t>𝒙</m:t>
                          </m:r>
                          <m:r>
                            <a:rPr kumimoji="1" lang="en-US" altLang="zh-CN" b="0" i="1" smtClean="0">
                              <a:solidFill>
                                <a:srgbClr val="000000"/>
                              </a:solidFill>
                              <a:latin typeface="Cambria Math" panose="02040503050406030204" pitchFamily="18" charset="0"/>
                            </a:rPr>
                            <m:t>;</m:t>
                          </m:r>
                          <m:r>
                            <a:rPr kumimoji="1" lang="en-US" altLang="zh-CN" b="1" i="1" smtClean="0">
                              <a:solidFill>
                                <a:srgbClr val="000000"/>
                              </a:solidFill>
                              <a:latin typeface="Cambria Math" panose="02040503050406030204" pitchFamily="18" charset="0"/>
                            </a:rPr>
                            <m:t>𝒘</m:t>
                          </m:r>
                        </m:e>
                      </m:d>
                      <m: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𝑤</m:t>
                          </m:r>
                        </m:e>
                        <m:sub>
                          <m:r>
                            <a:rPr kumimoji="1" lang="en-US" altLang="zh-CN" b="0" i="1" smtClean="0">
                              <a:solidFill>
                                <a:srgbClr val="000000"/>
                              </a:solidFill>
                              <a:latin typeface="Cambria Math" panose="02040503050406030204" pitchFamily="18" charset="0"/>
                            </a:rPr>
                            <m:t>0</m:t>
                          </m:r>
                        </m:sub>
                      </m:sSub>
                      <m: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𝑤</m:t>
                          </m:r>
                        </m:e>
                        <m:sub>
                          <m:r>
                            <a:rPr kumimoji="1" lang="en-US" altLang="zh-CN" b="0" i="1" smtClean="0">
                              <a:solidFill>
                                <a:srgbClr val="000000"/>
                              </a:solidFill>
                              <a:latin typeface="Cambria Math" panose="02040503050406030204" pitchFamily="18" charset="0"/>
                            </a:rPr>
                            <m:t>1</m:t>
                          </m:r>
                        </m:sub>
                      </m:sSub>
                      <m:r>
                        <a:rPr kumimoji="1" lang="en-US" altLang="zh-CN" b="0" i="1" smtClean="0">
                          <a:solidFill>
                            <a:srgbClr val="000000"/>
                          </a:solidFill>
                          <a:latin typeface="Cambria Math" panose="02040503050406030204" pitchFamily="18" charset="0"/>
                        </a:rPr>
                        <m:t>𝑥</m:t>
                      </m:r>
                      <m: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𝑤</m:t>
                          </m:r>
                        </m:e>
                        <m:sub>
                          <m:r>
                            <a:rPr kumimoji="1" lang="en-US" altLang="zh-CN" b="0" i="1" smtClean="0">
                              <a:solidFill>
                                <a:srgbClr val="000000"/>
                              </a:solidFill>
                              <a:latin typeface="Cambria Math" panose="02040503050406030204" pitchFamily="18" charset="0"/>
                            </a:rPr>
                            <m:t>2</m:t>
                          </m:r>
                        </m:sub>
                      </m:sSub>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𝑥</m:t>
                          </m:r>
                        </m:e>
                        <m:sup>
                          <m:r>
                            <a:rPr kumimoji="1" lang="en-US" altLang="zh-CN" b="0" i="1" smtClean="0">
                              <a:solidFill>
                                <a:srgbClr val="000000"/>
                              </a:solidFill>
                              <a:latin typeface="Cambria Math" panose="02040503050406030204" pitchFamily="18" charset="0"/>
                            </a:rPr>
                            <m:t>2</m:t>
                          </m:r>
                        </m:sup>
                      </m:sSup>
                      <m:r>
                        <a:rPr kumimoji="1" lang="en-US" altLang="zh-CN" b="0" i="1" smtClean="0">
                          <a:solidFill>
                            <a:srgbClr val="000000"/>
                          </a:solidFill>
                          <a:latin typeface="Cambria Math" panose="02040503050406030204" pitchFamily="18" charset="0"/>
                        </a:rPr>
                        <m:t>+⋯+</m:t>
                      </m:r>
                      <m:sSub>
                        <m:sSubPr>
                          <m:ctrlPr>
                            <a:rPr kumimoji="1" lang="en-US" altLang="zh-CN" b="0" i="1" smtClean="0">
                              <a:solidFill>
                                <a:srgbClr val="000000"/>
                              </a:solidFill>
                              <a:latin typeface="Cambria Math" panose="02040503050406030204" pitchFamily="18" charset="0"/>
                            </a:rPr>
                          </m:ctrlPr>
                        </m:sSubPr>
                        <m:e>
                          <m:r>
                            <a:rPr kumimoji="1" lang="en-US" altLang="zh-CN" b="0" i="1" smtClean="0">
                              <a:solidFill>
                                <a:srgbClr val="000000"/>
                              </a:solidFill>
                              <a:latin typeface="Cambria Math" panose="02040503050406030204" pitchFamily="18" charset="0"/>
                            </a:rPr>
                            <m:t>𝑤</m:t>
                          </m:r>
                        </m:e>
                        <m:sub>
                          <m:r>
                            <a:rPr kumimoji="1" lang="en-US" altLang="zh-CN" b="0" i="1" smtClean="0">
                              <a:solidFill>
                                <a:srgbClr val="000000"/>
                              </a:solidFill>
                              <a:latin typeface="Cambria Math" panose="02040503050406030204" pitchFamily="18" charset="0"/>
                            </a:rPr>
                            <m:t>𝑀</m:t>
                          </m:r>
                        </m:sub>
                      </m:sSub>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𝑥</m:t>
                          </m:r>
                        </m:e>
                        <m:sup>
                          <m:r>
                            <a:rPr kumimoji="1" lang="en-US" altLang="zh-CN" b="0" i="1" smtClean="0">
                              <a:solidFill>
                                <a:srgbClr val="000000"/>
                              </a:solidFill>
                              <a:latin typeface="Cambria Math" panose="02040503050406030204" pitchFamily="18" charset="0"/>
                            </a:rPr>
                            <m:t>𝑀</m:t>
                          </m:r>
                        </m:sup>
                      </m:sSup>
                    </m:oMath>
                  </m:oMathPara>
                </a14:m>
                <a:endParaRPr kumimoji="1" lang="zh-CN" altLang="en-US" dirty="0">
                  <a:solidFill>
                    <a:srgbClr val="000000"/>
                  </a:solidFill>
                </a:endParaRPr>
              </a:p>
            </p:txBody>
          </p:sp>
        </mc:Choice>
        <mc:Fallback xmlns="">
          <p:sp>
            <p:nvSpPr>
              <p:cNvPr id="3" name="内容占位符 2">
                <a:extLst>
                  <a:ext uri="{FF2B5EF4-FFF2-40B4-BE49-F238E27FC236}">
                    <a16:creationId xmlns:a16="http://schemas.microsoft.com/office/drawing/2014/main" id="{41E627A9-AEE1-3205-C72E-16A1422D11E3}"/>
                  </a:ext>
                </a:extLst>
              </p:cNvPr>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71B3ED7-B8B8-01D4-A0B8-91DBEA395520}"/>
              </a:ext>
            </a:extLst>
          </p:cNvPr>
          <p:cNvPicPr>
            <a:picLocks noChangeAspect="1"/>
          </p:cNvPicPr>
          <p:nvPr/>
        </p:nvPicPr>
        <p:blipFill>
          <a:blip r:embed="rId4"/>
          <a:stretch>
            <a:fillRect/>
          </a:stretch>
        </p:blipFill>
        <p:spPr>
          <a:xfrm>
            <a:off x="3486150" y="2362200"/>
            <a:ext cx="5219700" cy="3769784"/>
          </a:xfrm>
          <a:prstGeom prst="rect">
            <a:avLst/>
          </a:prstGeom>
        </p:spPr>
      </p:pic>
    </p:spTree>
    <p:extLst>
      <p:ext uri="{BB962C8B-B14F-4D97-AF65-F5344CB8AC3E}">
        <p14:creationId xmlns:p14="http://schemas.microsoft.com/office/powerpoint/2010/main" val="290074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942EF-492B-811D-0952-93A9ABDDA80D}"/>
              </a:ext>
            </a:extLst>
          </p:cNvPr>
          <p:cNvSpPr>
            <a:spLocks noGrp="1"/>
          </p:cNvSpPr>
          <p:nvPr>
            <p:ph type="title"/>
          </p:nvPr>
        </p:nvSpPr>
        <p:spPr/>
        <p:txBody>
          <a:bodyPr/>
          <a:lstStyle/>
          <a:p>
            <a:r>
              <a:rPr kumimoji="1" lang="en-US" altLang="zh-CN" dirty="0"/>
              <a:t>Loss function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B35AA0-2E5C-7671-75DA-4A775D181C10}"/>
                  </a:ext>
                </a:extLst>
              </p:cNvPr>
              <p:cNvSpPr>
                <a:spLocks noGrp="1"/>
              </p:cNvSpPr>
              <p:nvPr>
                <p:ph idx="1"/>
              </p:nvPr>
            </p:nvSpPr>
            <p:spPr/>
            <p:txBody>
              <a:bodyPr/>
              <a:lstStyle/>
              <a:p>
                <a:r>
                  <a:rPr kumimoji="1" lang="en-US" altLang="zh-CN" dirty="0"/>
                  <a:t>Sum-of-Squares (</a:t>
                </a:r>
                <a:r>
                  <a:rPr kumimoji="1" lang="zh-CN" altLang="en-US" dirty="0"/>
                  <a:t>平方误差</a:t>
                </a:r>
                <a:r>
                  <a:rPr kumimoji="1" lang="en-US" altLang="zh-CN" dirty="0"/>
                  <a:t>)</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rPr>
                        <m:t>𝑅</m:t>
                      </m:r>
                      <m:d>
                        <m:dPr>
                          <m:ctrlPr>
                            <a:rPr kumimoji="1" lang="en-US" altLang="zh-CN" b="0" i="1" smtClean="0">
                              <a:solidFill>
                                <a:srgbClr val="000000"/>
                              </a:solidFill>
                              <a:latin typeface="Cambria Math" panose="02040503050406030204" pitchFamily="18" charset="0"/>
                            </a:rPr>
                          </m:ctrlPr>
                        </m:dPr>
                        <m:e>
                          <m:r>
                            <a:rPr kumimoji="1" lang="en-US" altLang="zh-CN" b="1" i="1" smtClean="0">
                              <a:solidFill>
                                <a:srgbClr val="000000"/>
                              </a:solidFill>
                              <a:latin typeface="Cambria Math" panose="02040503050406030204" pitchFamily="18" charset="0"/>
                            </a:rPr>
                            <m:t>𝒘</m:t>
                          </m:r>
                        </m:e>
                      </m:d>
                      <m:r>
                        <a:rPr kumimoji="1" lang="en-US" altLang="zh-CN" b="1" i="1" smtClean="0">
                          <a:solidFill>
                            <a:srgbClr val="000000"/>
                          </a:solidFill>
                          <a:latin typeface="Cambria Math" panose="02040503050406030204" pitchFamily="18" charset="0"/>
                        </a:rPr>
                        <m:t>=</m:t>
                      </m:r>
                      <m:f>
                        <m:fPr>
                          <m:ctrlPr>
                            <a:rPr kumimoji="1" lang="en-US" altLang="zh-CN"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1</m:t>
                          </m:r>
                        </m:num>
                        <m:den>
                          <m:r>
                            <a:rPr kumimoji="1" lang="en-US" altLang="zh-CN" b="0" i="1" smtClean="0">
                              <a:solidFill>
                                <a:srgbClr val="000000"/>
                              </a:solidFill>
                              <a:latin typeface="Cambria Math" panose="02040503050406030204" pitchFamily="18" charset="0"/>
                            </a:rPr>
                            <m:t>2</m:t>
                          </m:r>
                        </m:den>
                      </m:f>
                      <m:nary>
                        <m:naryPr>
                          <m:chr m:val="∑"/>
                          <m:limLoc m:val="subSup"/>
                          <m:ctrlPr>
                            <a:rPr kumimoji="1" lang="en-US" altLang="zh-CN" i="1" smtClean="0">
                              <a:solidFill>
                                <a:srgbClr val="000000"/>
                              </a:solidFill>
                              <a:latin typeface="Cambria Math" panose="02040503050406030204" pitchFamily="18" charset="0"/>
                            </a:rPr>
                          </m:ctrlPr>
                        </m:naryPr>
                        <m:sub>
                          <m:r>
                            <m:rPr>
                              <m:brk m:alnAt="25"/>
                            </m:rPr>
                            <a:rPr kumimoji="1" lang="en-US" altLang="zh-CN" b="0" i="1" smtClean="0">
                              <a:solidFill>
                                <a:srgbClr val="000000"/>
                              </a:solidFill>
                              <a:latin typeface="Cambria Math" panose="02040503050406030204" pitchFamily="18" charset="0"/>
                            </a:rPr>
                            <m:t>𝑛</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1</m:t>
                          </m:r>
                        </m:sub>
                        <m:sup>
                          <m:r>
                            <a:rPr kumimoji="1" lang="en-US" altLang="zh-CN" b="0" i="1" smtClean="0">
                              <a:solidFill>
                                <a:srgbClr val="000000"/>
                              </a:solidFill>
                              <a:latin typeface="Cambria Math" panose="02040503050406030204" pitchFamily="18" charset="0"/>
                            </a:rPr>
                            <m:t>𝑁</m:t>
                          </m:r>
                        </m:sup>
                        <m:e>
                          <m:sSup>
                            <m:sSupPr>
                              <m:ctrlPr>
                                <a:rPr kumimoji="1" lang="en-US" altLang="zh-CN" b="0" i="1" smtClean="0">
                                  <a:solidFill>
                                    <a:srgbClr val="000000"/>
                                  </a:solidFill>
                                  <a:latin typeface="Cambria Math" panose="02040503050406030204" pitchFamily="18" charset="0"/>
                                </a:rPr>
                              </m:ctrlPr>
                            </m:sSupPr>
                            <m:e>
                              <m:d>
                                <m:dPr>
                                  <m:ctrlPr>
                                    <a:rPr kumimoji="1" lang="en-US" altLang="zh-CN" b="0" i="1" smtClean="0">
                                      <a:solidFill>
                                        <a:srgbClr val="000000"/>
                                      </a:solidFill>
                                      <a:latin typeface="Cambria Math" panose="02040503050406030204" pitchFamily="18" charset="0"/>
                                    </a:rPr>
                                  </m:ctrlPr>
                                </m:dPr>
                                <m:e>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𝑦</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𝑛</m:t>
                                          </m:r>
                                        </m:e>
                                      </m:d>
                                    </m:sup>
                                  </m:sSup>
                                  <m:r>
                                    <a:rPr kumimoji="1" lang="en-US" altLang="zh-CN" b="0" i="1" smtClean="0">
                                      <a:solidFill>
                                        <a:srgbClr val="000000"/>
                                      </a:solidFill>
                                      <a:latin typeface="Cambria Math" panose="02040503050406030204" pitchFamily="18" charset="0"/>
                                    </a:rPr>
                                    <m:t>−</m:t>
                                  </m:r>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𝑤</m:t>
                                      </m:r>
                                    </m:e>
                                    <m:sup>
                                      <m:r>
                                        <a:rPr kumimoji="1" lang="en-US" altLang="zh-CN" b="0" i="1" smtClean="0">
                                          <a:solidFill>
                                            <a:srgbClr val="000000"/>
                                          </a:solidFill>
                                          <a:latin typeface="Cambria Math" panose="02040503050406030204" pitchFamily="18" charset="0"/>
                                        </a:rPr>
                                        <m:t>𝑇</m:t>
                                      </m:r>
                                    </m:sup>
                                  </m:sSup>
                                  <m:r>
                                    <a:rPr kumimoji="1" lang="en-US" altLang="zh-CN" b="0" i="1" smtClean="0">
                                      <a:solidFill>
                                        <a:srgbClr val="000000"/>
                                      </a:solidFill>
                                      <a:latin typeface="Cambria Math" panose="02040503050406030204" pitchFamily="18" charset="0"/>
                                    </a:rPr>
                                    <m:t>𝜙</m:t>
                                  </m:r>
                                  <m:d>
                                    <m:dPr>
                                      <m:ctrlPr>
                                        <a:rPr kumimoji="1" lang="en-US" altLang="zh-CN" b="0" i="1" smtClean="0">
                                          <a:solidFill>
                                            <a:srgbClr val="000000"/>
                                          </a:solidFill>
                                          <a:latin typeface="Cambria Math" panose="02040503050406030204" pitchFamily="18" charset="0"/>
                                        </a:rPr>
                                      </m:ctrlPr>
                                    </m:dPr>
                                    <m:e>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𝑥</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𝑛</m:t>
                                              </m:r>
                                            </m:e>
                                          </m:d>
                                        </m:sup>
                                      </m:sSup>
                                    </m:e>
                                  </m:d>
                                </m:e>
                              </m:d>
                            </m:e>
                            <m:sup>
                              <m:r>
                                <a:rPr kumimoji="1" lang="en-US" altLang="zh-CN" b="0" i="1" smtClean="0">
                                  <a:solidFill>
                                    <a:srgbClr val="000000"/>
                                  </a:solidFill>
                                  <a:latin typeface="Cambria Math" panose="02040503050406030204" pitchFamily="18" charset="0"/>
                                </a:rPr>
                                <m:t>2</m:t>
                              </m:r>
                            </m:sup>
                          </m:sSup>
                        </m:e>
                      </m:nary>
                    </m:oMath>
                  </m:oMathPara>
                </a14:m>
                <a:endParaRPr kumimoji="1" lang="en-US" altLang="zh-CN" dirty="0">
                  <a:solidFill>
                    <a:srgbClr val="000000"/>
                  </a:solidFill>
                </a:endParaRPr>
              </a:p>
              <a:p>
                <a:r>
                  <a:rPr kumimoji="1" lang="en-US" altLang="zh-CN" dirty="0"/>
                  <a:t>Minimize empirical risk</a:t>
                </a:r>
              </a:p>
              <a:p>
                <a:pPr lvl="1"/>
                <a:r>
                  <a:rPr kumimoji="1" lang="en-US" altLang="zh-CN" dirty="0"/>
                  <a:t>Solution process is</a:t>
                </a:r>
                <a:r>
                  <a:rPr kumimoji="1" lang="zh-CN" altLang="en-US" dirty="0"/>
                  <a:t> </a:t>
                </a:r>
                <a:r>
                  <a:rPr kumimoji="1" lang="en-US" altLang="zh-CN" dirty="0"/>
                  <a:t>similar </a:t>
                </a:r>
              </a:p>
              <a:p>
                <a:pPr marL="154484" lvl="1" indent="0">
                  <a:buNone/>
                </a:pPr>
                <a:r>
                  <a:rPr kumimoji="1" lang="en-US" altLang="zh-CN" dirty="0"/>
                  <a:t>to linear regression</a:t>
                </a:r>
              </a:p>
              <a:p>
                <a:pPr lvl="1"/>
                <a:r>
                  <a:rPr kumimoji="1" lang="en-US" altLang="zh-CN" dirty="0"/>
                  <a:t>M is a hyperparameter</a:t>
                </a:r>
              </a:p>
            </p:txBody>
          </p:sp>
        </mc:Choice>
        <mc:Fallback xmlns="">
          <p:sp>
            <p:nvSpPr>
              <p:cNvPr id="3" name="内容占位符 2">
                <a:extLst>
                  <a:ext uri="{FF2B5EF4-FFF2-40B4-BE49-F238E27FC236}">
                    <a16:creationId xmlns:a16="http://schemas.microsoft.com/office/drawing/2014/main" id="{E6B35AA0-2E5C-7671-75DA-4A775D181C10}"/>
                  </a:ext>
                </a:extLst>
              </p:cNvPr>
              <p:cNvSpPr>
                <a:spLocks noGrp="1" noRot="1" noChangeAspect="1" noMove="1" noResize="1" noEditPoints="1" noAdjustHandles="1" noChangeArrowheads="1" noChangeShapeType="1" noTextEdit="1"/>
              </p:cNvSpPr>
              <p:nvPr>
                <p:ph idx="1"/>
              </p:nvPr>
            </p:nvSpPr>
            <p:spPr>
              <a:blipFill>
                <a:blip r:embed="rId2"/>
                <a:stretch>
                  <a:fillRect l="-925" t="-2318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C8D32CC-EE00-3388-FBA7-F4C1B2A5E2B0}"/>
              </a:ext>
            </a:extLst>
          </p:cNvPr>
          <p:cNvPicPr>
            <a:picLocks noChangeAspect="1"/>
          </p:cNvPicPr>
          <p:nvPr/>
        </p:nvPicPr>
        <p:blipFill>
          <a:blip r:embed="rId3"/>
          <a:stretch>
            <a:fillRect/>
          </a:stretch>
        </p:blipFill>
        <p:spPr>
          <a:xfrm>
            <a:off x="6400800" y="2971800"/>
            <a:ext cx="4483100" cy="3085648"/>
          </a:xfrm>
          <a:prstGeom prst="rect">
            <a:avLst/>
          </a:prstGeom>
        </p:spPr>
      </p:pic>
    </p:spTree>
    <p:extLst>
      <p:ext uri="{BB962C8B-B14F-4D97-AF65-F5344CB8AC3E}">
        <p14:creationId xmlns:p14="http://schemas.microsoft.com/office/powerpoint/2010/main" val="276664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 ≈ </a:t>
            </a:r>
            <a:r>
              <a:rPr lang="en" altLang="zh-CN" b="0" i="0" dirty="0">
                <a:solidFill>
                  <a:srgbClr val="333333"/>
                </a:solidFill>
                <a:effectLst/>
                <a:latin typeface="Arial" panose="020B0604020202020204" pitchFamily="34" charset="0"/>
              </a:rPr>
              <a:t>Construct a mapping function (rule)</a:t>
            </a:r>
            <a:endParaRPr lang="zh-TW" altLang="en-US" dirty="0"/>
          </a:p>
        </p:txBody>
      </p:sp>
      <p:sp>
        <p:nvSpPr>
          <p:cNvPr id="3" name="內容版面配置區 2"/>
          <p:cNvSpPr>
            <a:spLocks noGrp="1"/>
          </p:cNvSpPr>
          <p:nvPr>
            <p:ph idx="1"/>
          </p:nvPr>
        </p:nvSpPr>
        <p:spPr/>
        <p:txBody>
          <a:bodyPr/>
          <a:lstStyle/>
          <a:p>
            <a:r>
              <a:rPr lang="en-US" altLang="zh-TW" dirty="0">
                <a:latin typeface="Arial" panose="020B0604020202020204" pitchFamily="34" charset="0"/>
              </a:rPr>
              <a:t>Speech recognition</a:t>
            </a:r>
          </a:p>
          <a:p>
            <a:endParaRPr lang="en-US" altLang="zh-TW" dirty="0">
              <a:latin typeface="Arial" panose="020B0604020202020204" pitchFamily="34" charset="0"/>
            </a:endParaRPr>
          </a:p>
          <a:p>
            <a:r>
              <a:rPr lang="en-US" altLang="zh-TW" dirty="0">
                <a:latin typeface="Arial" panose="020B0604020202020204" pitchFamily="34" charset="0"/>
              </a:rPr>
              <a:t>Image recognition</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围棋</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TW" dirty="0">
                <a:latin typeface="Arial" panose="020B0604020202020204" pitchFamily="34" charset="0"/>
              </a:rPr>
              <a:t>Machine Translation</a:t>
            </a:r>
            <a:endParaRPr lang="zh-TW" altLang="en-US" dirty="0">
              <a:latin typeface="Arial" panose="020B0604020202020204" pitchFamily="34" charset="0"/>
            </a:endParaRPr>
          </a:p>
        </p:txBody>
      </p:sp>
      <p:graphicFrame>
        <p:nvGraphicFramePr>
          <p:cNvPr id="4" name="Object 12"/>
          <p:cNvGraphicFramePr>
            <a:graphicFrameLocks noChangeAspect="1"/>
          </p:cNvGraphicFramePr>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3886200" y="5725948"/>
          <a:ext cx="3578225" cy="460375"/>
        </p:xfrm>
        <a:graphic>
          <a:graphicData uri="http://schemas.openxmlformats.org/presentationml/2006/ole">
            <mc:AlternateContent xmlns:mc="http://schemas.openxmlformats.org/markup-compatibility/2006">
              <mc:Choice xmlns:v="urn:schemas-microsoft-com:vml" Requires="v">
                <p:oleObj name="方程式" r:id="rId5" imgW="1676160" imgH="215640" progId="Equation.3">
                  <p:embed/>
                </p:oleObj>
              </mc:Choice>
              <mc:Fallback>
                <p:oleObj name="方程式" r:id="rId5" imgW="1676160" imgH="215640" progId="Equation.3">
                  <p:embed/>
                  <p:pic>
                    <p:nvPicPr>
                      <p:cNvPr id="7" name="Object 12"/>
                      <p:cNvPicPr>
                        <a:picLocks noChangeAspect="1" noChangeArrowheads="1"/>
                      </p:cNvPicPr>
                      <p:nvPr/>
                    </p:nvPicPr>
                    <p:blipFill>
                      <a:blip r:embed="rId6"/>
                      <a:srcRect/>
                      <a:stretch>
                        <a:fillRect/>
                      </a:stretch>
                    </p:blipFill>
                    <p:spPr bwMode="auto">
                      <a:xfrm>
                        <a:off x="3886200" y="5725948"/>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457670" y="567153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5" y="5694525"/>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7AAEC-2B57-4116-B2B2-DE029C812AEE}"/>
              </a:ext>
            </a:extLst>
          </p:cNvPr>
          <p:cNvSpPr>
            <a:spLocks noGrp="1"/>
          </p:cNvSpPr>
          <p:nvPr>
            <p:ph type="title"/>
          </p:nvPr>
        </p:nvSpPr>
        <p:spPr/>
        <p:txBody>
          <a:bodyPr/>
          <a:lstStyle/>
          <a:p>
            <a:r>
              <a:rPr lang="en-US" altLang="zh-CN" dirty="0"/>
              <a:t>How to Choose Polynomial Degree?</a:t>
            </a:r>
            <a:endParaRPr lang="zh-CN" altLang="en-US" dirty="0"/>
          </a:p>
        </p:txBody>
      </p:sp>
      <p:pic>
        <p:nvPicPr>
          <p:cNvPr id="4" name="图片 3">
            <a:extLst>
              <a:ext uri="{FF2B5EF4-FFF2-40B4-BE49-F238E27FC236}">
                <a16:creationId xmlns:a16="http://schemas.microsoft.com/office/drawing/2014/main" id="{F96B57CC-7830-4B3E-BC33-96C9DF770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92" y="1326620"/>
            <a:ext cx="6518392" cy="4677767"/>
          </a:xfrm>
          <a:prstGeom prst="rect">
            <a:avLst/>
          </a:prstGeom>
        </p:spPr>
      </p:pic>
      <p:sp>
        <p:nvSpPr>
          <p:cNvPr id="6" name="矩形 5">
            <a:extLst>
              <a:ext uri="{FF2B5EF4-FFF2-40B4-BE49-F238E27FC236}">
                <a16:creationId xmlns:a16="http://schemas.microsoft.com/office/drawing/2014/main" id="{5C8719B8-0B39-4587-931C-2E4672AC3F42}"/>
              </a:ext>
            </a:extLst>
          </p:cNvPr>
          <p:cNvSpPr/>
          <p:nvPr/>
        </p:nvSpPr>
        <p:spPr>
          <a:xfrm>
            <a:off x="7315200" y="2089650"/>
            <a:ext cx="4107856" cy="954107"/>
          </a:xfrm>
          <a:prstGeom prst="rect">
            <a:avLst/>
          </a:prstGeom>
        </p:spPr>
        <p:txBody>
          <a:bodyPr wrap="none">
            <a:spAutoFit/>
          </a:bodyPr>
          <a:lstStyle/>
          <a:p>
            <a:r>
              <a:rPr lang="zh-CN" altLang="en-US" sz="2800" dirty="0">
                <a:solidFill>
                  <a:srgbClr val="000000"/>
                </a:solidFill>
                <a:latin typeface="CMR10"/>
              </a:rPr>
              <a:t>模型选择问题</a:t>
            </a:r>
            <a:endParaRPr lang="en-US" altLang="zh-CN" sz="2800" dirty="0">
              <a:solidFill>
                <a:srgbClr val="000000"/>
              </a:solidFill>
              <a:latin typeface="CMR10"/>
            </a:endParaRPr>
          </a:p>
          <a:p>
            <a:r>
              <a:rPr lang="en-US" altLang="zh-CN" sz="2800" dirty="0">
                <a:solidFill>
                  <a:srgbClr val="000000"/>
                </a:solidFill>
                <a:latin typeface="CMR10"/>
              </a:rPr>
              <a:t>A </a:t>
            </a:r>
            <a:r>
              <a:rPr lang="en-US" altLang="zh-CN" sz="2800" dirty="0">
                <a:solidFill>
                  <a:srgbClr val="FF0000"/>
                </a:solidFill>
                <a:latin typeface="CMR10"/>
              </a:rPr>
              <a:t>model selection </a:t>
            </a:r>
            <a:r>
              <a:rPr lang="en-US" altLang="zh-CN" sz="2800" dirty="0">
                <a:solidFill>
                  <a:srgbClr val="000000"/>
                </a:solidFill>
                <a:latin typeface="CMR10"/>
              </a:rPr>
              <a:t>problem</a:t>
            </a:r>
            <a:endParaRPr lang="zh-CN" altLang="en-US" sz="2800" dirty="0"/>
          </a:p>
        </p:txBody>
      </p:sp>
      <p:sp>
        <p:nvSpPr>
          <p:cNvPr id="7" name="矩形 6">
            <a:extLst>
              <a:ext uri="{FF2B5EF4-FFF2-40B4-BE49-F238E27FC236}">
                <a16:creationId xmlns:a16="http://schemas.microsoft.com/office/drawing/2014/main" id="{538C87D5-8731-4585-BEF9-5317BCD1E3FB}"/>
              </a:ext>
            </a:extLst>
          </p:cNvPr>
          <p:cNvSpPr/>
          <p:nvPr/>
        </p:nvSpPr>
        <p:spPr>
          <a:xfrm>
            <a:off x="5715000" y="5819721"/>
            <a:ext cx="3507563" cy="369332"/>
          </a:xfrm>
          <a:prstGeom prst="rect">
            <a:avLst/>
          </a:prstGeom>
        </p:spPr>
        <p:txBody>
          <a:bodyPr wrap="none">
            <a:spAutoFit/>
          </a:bodyPr>
          <a:lstStyle/>
          <a:p>
            <a:r>
              <a:rPr lang="en-US" altLang="zh-CN" dirty="0">
                <a:solidFill>
                  <a:srgbClr val="000000"/>
                </a:solidFill>
                <a:latin typeface="CMMI10"/>
              </a:rPr>
              <a:t>M </a:t>
            </a:r>
            <a:r>
              <a:rPr lang="en-US" altLang="zh-CN" dirty="0">
                <a:solidFill>
                  <a:srgbClr val="000000"/>
                </a:solidFill>
                <a:latin typeface="CMR10"/>
              </a:rPr>
              <a:t>= 9 </a:t>
            </a:r>
            <a:r>
              <a:rPr lang="zh-CN" altLang="en-US" dirty="0">
                <a:solidFill>
                  <a:srgbClr val="000000"/>
                </a:solidFill>
                <a:latin typeface="CMSY10"/>
              </a:rPr>
              <a:t>→</a:t>
            </a:r>
            <a:r>
              <a:rPr lang="en-US" altLang="zh-CN" dirty="0">
                <a:solidFill>
                  <a:srgbClr val="000000"/>
                </a:solidFill>
                <a:latin typeface="CMSY10"/>
              </a:rPr>
              <a:t> </a:t>
            </a:r>
            <a:r>
              <a:rPr lang="en-US" altLang="zh-CN" dirty="0">
                <a:solidFill>
                  <a:srgbClr val="000000"/>
                </a:solidFill>
                <a:latin typeface="CMMI10"/>
              </a:rPr>
              <a:t>E</a:t>
            </a:r>
            <a:r>
              <a:rPr lang="en-US" altLang="zh-CN" dirty="0">
                <a:solidFill>
                  <a:srgbClr val="000000"/>
                </a:solidFill>
                <a:latin typeface="CMR10"/>
              </a:rPr>
              <a:t>(</a:t>
            </a:r>
            <a:r>
              <a:rPr lang="en-US" altLang="zh-CN" dirty="0">
                <a:solidFill>
                  <a:srgbClr val="000000"/>
                </a:solidFill>
                <a:latin typeface="CMMIB10"/>
              </a:rPr>
              <a:t>w</a:t>
            </a:r>
            <a:r>
              <a:rPr lang="en-US" altLang="zh-CN" dirty="0">
                <a:solidFill>
                  <a:srgbClr val="000000"/>
                </a:solidFill>
                <a:latin typeface="CMR10"/>
              </a:rPr>
              <a:t>) = 0: This is </a:t>
            </a:r>
            <a:r>
              <a:rPr lang="en-US" altLang="zh-CN" dirty="0">
                <a:solidFill>
                  <a:srgbClr val="FF0000"/>
                </a:solidFill>
                <a:latin typeface="CMR10"/>
              </a:rPr>
              <a:t>overfitting</a:t>
            </a:r>
            <a:endParaRPr lang="zh-CN" altLang="en-US" dirty="0">
              <a:solidFill>
                <a:srgbClr val="FF0000"/>
              </a:solidFill>
            </a:endParaRPr>
          </a:p>
        </p:txBody>
      </p:sp>
    </p:spTree>
    <p:extLst>
      <p:ext uri="{BB962C8B-B14F-4D97-AF65-F5344CB8AC3E}">
        <p14:creationId xmlns:p14="http://schemas.microsoft.com/office/powerpoint/2010/main" val="375727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en-US" altLang="zh-CN" dirty="0"/>
              <a:t>How to Choose Polynomial Degree?</a:t>
            </a:r>
            <a:endParaRPr lang="zh-CN" altLang="en-US" sz="3200" dirty="0"/>
          </a:p>
        </p:txBody>
      </p:sp>
      <p:pic>
        <p:nvPicPr>
          <p:cNvPr id="5" name="图片 4">
            <a:extLst>
              <a:ext uri="{FF2B5EF4-FFF2-40B4-BE49-F238E27FC236}">
                <a16:creationId xmlns:a16="http://schemas.microsoft.com/office/drawing/2014/main" id="{4C7B1B81-BB50-483A-9665-F15AF4CA9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069422"/>
            <a:ext cx="8571652" cy="3113382"/>
          </a:xfrm>
          <a:prstGeom prst="rect">
            <a:avLst/>
          </a:prstGeom>
        </p:spPr>
      </p:pic>
      <p:sp>
        <p:nvSpPr>
          <p:cNvPr id="6" name="矩形 5">
            <a:extLst>
              <a:ext uri="{FF2B5EF4-FFF2-40B4-BE49-F238E27FC236}">
                <a16:creationId xmlns:a16="http://schemas.microsoft.com/office/drawing/2014/main" id="{DBBE9B64-84A4-449F-B0BB-64645307B788}"/>
              </a:ext>
            </a:extLst>
          </p:cNvPr>
          <p:cNvSpPr/>
          <p:nvPr/>
        </p:nvSpPr>
        <p:spPr>
          <a:xfrm>
            <a:off x="2895600" y="4231887"/>
            <a:ext cx="6673312" cy="369332"/>
          </a:xfrm>
          <a:prstGeom prst="rect">
            <a:avLst/>
          </a:prstGeom>
        </p:spPr>
        <p:txBody>
          <a:bodyPr wrap="square">
            <a:spAutoFit/>
          </a:bodyPr>
          <a:lstStyle/>
          <a:p>
            <a:r>
              <a:rPr lang="en-US" altLang="zh-CN" dirty="0">
                <a:solidFill>
                  <a:srgbClr val="FF0000"/>
                </a:solidFill>
                <a:latin typeface="CMR10"/>
              </a:rPr>
              <a:t>As order of polynomial </a:t>
            </a:r>
            <a:r>
              <a:rPr lang="en-US" altLang="zh-CN" dirty="0">
                <a:solidFill>
                  <a:srgbClr val="FF0000"/>
                </a:solidFill>
                <a:latin typeface="CMMI10"/>
              </a:rPr>
              <a:t>M </a:t>
            </a:r>
            <a:r>
              <a:rPr lang="en-US" altLang="zh-CN" dirty="0">
                <a:solidFill>
                  <a:srgbClr val="FF0000"/>
                </a:solidFill>
                <a:latin typeface="CMR10"/>
              </a:rPr>
              <a:t>increases, so do coefficient magnitudes!</a:t>
            </a:r>
            <a:endParaRPr lang="zh-CN" altLang="en-US" dirty="0">
              <a:solidFill>
                <a:srgbClr val="FF0000"/>
              </a:solidFill>
            </a:endParaRPr>
          </a:p>
        </p:txBody>
      </p:sp>
      <p:sp>
        <p:nvSpPr>
          <p:cNvPr id="9" name="文本框 8">
            <a:extLst>
              <a:ext uri="{FF2B5EF4-FFF2-40B4-BE49-F238E27FC236}">
                <a16:creationId xmlns:a16="http://schemas.microsoft.com/office/drawing/2014/main" id="{9057A9B0-F316-4B03-A8B8-1EC61BA160D0}"/>
              </a:ext>
            </a:extLst>
          </p:cNvPr>
          <p:cNvSpPr txBox="1"/>
          <p:nvPr/>
        </p:nvSpPr>
        <p:spPr>
          <a:xfrm>
            <a:off x="2895600" y="4724400"/>
            <a:ext cx="2513252" cy="369332"/>
          </a:xfrm>
          <a:prstGeom prst="rect">
            <a:avLst/>
          </a:prstGeom>
          <a:noFill/>
        </p:spPr>
        <p:txBody>
          <a:bodyPr wrap="none" rtlCol="0">
            <a:spAutoFit/>
          </a:bodyPr>
          <a:lstStyle/>
          <a:p>
            <a:r>
              <a:rPr lang="en" altLang="zh-CN" dirty="0">
                <a:solidFill>
                  <a:srgbClr val="FF0000"/>
                </a:solidFill>
                <a:latin typeface="CMR10"/>
              </a:rPr>
              <a:t>Punish large coefficients.</a:t>
            </a:r>
            <a:endParaRPr lang="zh-CN" altLang="en-US" dirty="0">
              <a:solidFill>
                <a:srgbClr val="FF0000"/>
              </a:solidFill>
              <a:latin typeface="CMR10"/>
            </a:endParaRPr>
          </a:p>
        </p:txBody>
      </p:sp>
    </p:spTree>
    <p:custDataLst>
      <p:tags r:id="rId1"/>
    </p:custDataLst>
    <p:extLst>
      <p:ext uri="{BB962C8B-B14F-4D97-AF65-F5344CB8AC3E}">
        <p14:creationId xmlns:p14="http://schemas.microsoft.com/office/powerpoint/2010/main" val="13722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1D3E5-B5AE-70C5-BF38-1C62823A9497}"/>
              </a:ext>
            </a:extLst>
          </p:cNvPr>
          <p:cNvSpPr>
            <a:spLocks noGrp="1"/>
          </p:cNvSpPr>
          <p:nvPr>
            <p:ph type="title"/>
          </p:nvPr>
        </p:nvSpPr>
        <p:spPr/>
        <p:txBody>
          <a:bodyPr/>
          <a:lstStyle/>
          <a:p>
            <a:r>
              <a:rPr kumimoji="1" lang="en-US" altLang="zh-CN" dirty="0"/>
              <a:t>Control Overfitting: Regularization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CC908D-8844-9014-6852-A4AA4EFE0E92}"/>
                  </a:ext>
                </a:extLst>
              </p:cNvPr>
              <p:cNvSpPr>
                <a:spLocks noGrp="1"/>
              </p:cNvSpPr>
              <p:nvPr>
                <p:ph idx="1"/>
              </p:nvPr>
            </p:nvSpPr>
            <p:spPr/>
            <p:txBody>
              <a:bodyPr/>
              <a:lstStyle/>
              <a:p>
                <a:r>
                  <a:rPr kumimoji="1" lang="en-US" altLang="zh-CN" dirty="0"/>
                  <a:t>Punish large coefficients:</a:t>
                </a:r>
              </a:p>
              <a:p>
                <a:endParaRPr kumimoji="1" lang="en-US" altLang="zh-CN" dirty="0"/>
              </a:p>
              <a:p>
                <a:endParaRPr kumimoji="1" lang="en-US" altLang="zh-CN" dirty="0"/>
              </a:p>
              <a:p>
                <a:endParaRPr kumimoji="1" lang="en-US" altLang="zh-CN" dirty="0"/>
              </a:p>
              <a:p>
                <a:endParaRPr kumimoji="1" lang="en-US" altLang="zh-CN" dirty="0"/>
              </a:p>
              <a:p>
                <a14:m>
                  <m:oMath xmlns:m="http://schemas.openxmlformats.org/officeDocument/2006/math">
                    <m:r>
                      <a:rPr kumimoji="1" lang="en-US" altLang="zh-CN" b="0" i="1" smtClean="0">
                        <a:latin typeface="Cambria Math" panose="02040503050406030204" pitchFamily="18" charset="0"/>
                      </a:rPr>
                      <m:t>𝜆</m:t>
                    </m:r>
                  </m:oMath>
                </a14:m>
                <a:r>
                  <a:rPr kumimoji="1" lang="en-US" altLang="zh-CN" dirty="0"/>
                  <a:t> is regularization coefficient (</a:t>
                </a:r>
                <a:r>
                  <a:rPr kumimoji="1" lang="zh-CN" altLang="en-US" dirty="0"/>
                  <a:t>正则化系数</a:t>
                </a:r>
                <a:r>
                  <a:rPr kumimoji="1" lang="en-US" altLang="zh-CN" dirty="0"/>
                  <a:t>)</a:t>
                </a:r>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97CC908D-8844-9014-6852-A4AA4EFE0E92}"/>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F506627-D9BC-BE76-5F52-10725050006E}"/>
              </a:ext>
            </a:extLst>
          </p:cNvPr>
          <p:cNvPicPr>
            <a:picLocks noChangeAspect="1"/>
          </p:cNvPicPr>
          <p:nvPr/>
        </p:nvPicPr>
        <p:blipFill>
          <a:blip r:embed="rId3"/>
          <a:stretch>
            <a:fillRect/>
          </a:stretch>
        </p:blipFill>
        <p:spPr>
          <a:xfrm>
            <a:off x="2514600" y="1600200"/>
            <a:ext cx="6934200" cy="1659886"/>
          </a:xfrm>
          <a:prstGeom prst="rect">
            <a:avLst/>
          </a:prstGeom>
        </p:spPr>
      </p:pic>
      <p:sp>
        <p:nvSpPr>
          <p:cNvPr id="7" name="文本框 6">
            <a:extLst>
              <a:ext uri="{FF2B5EF4-FFF2-40B4-BE49-F238E27FC236}">
                <a16:creationId xmlns:a16="http://schemas.microsoft.com/office/drawing/2014/main" id="{3EA92695-D4E3-96AE-462C-D753ECBF310F}"/>
              </a:ext>
            </a:extLst>
          </p:cNvPr>
          <p:cNvSpPr txBox="1"/>
          <p:nvPr/>
        </p:nvSpPr>
        <p:spPr>
          <a:xfrm>
            <a:off x="5334000" y="2743200"/>
            <a:ext cx="2513926" cy="400110"/>
          </a:xfrm>
          <a:prstGeom prst="rect">
            <a:avLst/>
          </a:prstGeom>
          <a:noFill/>
        </p:spPr>
        <p:txBody>
          <a:bodyPr wrap="square">
            <a:spAutoFit/>
          </a:bodyPr>
          <a:lstStyle/>
          <a:p>
            <a:r>
              <a:rPr lang="en" altLang="zh-CN" sz="2000" b="0" i="0" dirty="0">
                <a:solidFill>
                  <a:srgbClr val="FF0000"/>
                </a:solidFill>
                <a:effectLst/>
                <a:latin typeface="Arial" panose="020B0604020202020204" pitchFamily="34" charset="0"/>
              </a:rPr>
              <a:t>Regularization term</a:t>
            </a:r>
            <a:endParaRPr lang="zh-CN" altLang="en-US" sz="2000" dirty="0">
              <a:solidFill>
                <a:srgbClr val="FF0000"/>
              </a:solidFill>
            </a:endParaRPr>
          </a:p>
        </p:txBody>
      </p:sp>
    </p:spTree>
    <p:extLst>
      <p:ext uri="{BB962C8B-B14F-4D97-AF65-F5344CB8AC3E}">
        <p14:creationId xmlns:p14="http://schemas.microsoft.com/office/powerpoint/2010/main" val="3534051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D7AC7-EC37-303D-78B8-2CEF0FA098B2}"/>
              </a:ext>
            </a:extLst>
          </p:cNvPr>
          <p:cNvSpPr>
            <a:spLocks noGrp="1"/>
          </p:cNvSpPr>
          <p:nvPr>
            <p:ph type="title"/>
          </p:nvPr>
        </p:nvSpPr>
        <p:spPr/>
        <p:txBody>
          <a:bodyPr/>
          <a:lstStyle/>
          <a:p>
            <a:r>
              <a:rPr kumimoji="1" lang="en-US" altLang="zh-CN" dirty="0"/>
              <a:t>Control Overfitting: Regularization</a:t>
            </a:r>
            <a:endParaRPr kumimoji="1" lang="zh-CN" altLang="en-US" dirty="0"/>
          </a:p>
        </p:txBody>
      </p:sp>
      <p:pic>
        <p:nvPicPr>
          <p:cNvPr id="4" name="内容占位符 3">
            <a:extLst>
              <a:ext uri="{FF2B5EF4-FFF2-40B4-BE49-F238E27FC236}">
                <a16:creationId xmlns:a16="http://schemas.microsoft.com/office/drawing/2014/main" id="{AEAC04C6-C739-B94E-DC8E-446098099B04}"/>
              </a:ext>
            </a:extLst>
          </p:cNvPr>
          <p:cNvPicPr>
            <a:picLocks noGrp="1" noChangeAspect="1"/>
          </p:cNvPicPr>
          <p:nvPr>
            <p:ph idx="1"/>
          </p:nvPr>
        </p:nvPicPr>
        <p:blipFill>
          <a:blip r:embed="rId2"/>
          <a:stretch>
            <a:fillRect/>
          </a:stretch>
        </p:blipFill>
        <p:spPr>
          <a:xfrm>
            <a:off x="609600" y="1028622"/>
            <a:ext cx="10972800" cy="5334156"/>
          </a:xfrm>
          <a:prstGeom prst="rect">
            <a:avLst/>
          </a:prstGeom>
        </p:spPr>
      </p:pic>
    </p:spTree>
    <p:extLst>
      <p:ext uri="{BB962C8B-B14F-4D97-AF65-F5344CB8AC3E}">
        <p14:creationId xmlns:p14="http://schemas.microsoft.com/office/powerpoint/2010/main" val="246249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en-US" altLang="zh-CN" sz="3200" dirty="0"/>
              <a:t>Control Overfitting: Increase training samples</a:t>
            </a:r>
            <a:endParaRPr lang="zh-CN" altLang="en-US" sz="3200" dirty="0"/>
          </a:p>
        </p:txBody>
      </p:sp>
      <p:pic>
        <p:nvPicPr>
          <p:cNvPr id="6" name="图片 5">
            <a:extLst>
              <a:ext uri="{FF2B5EF4-FFF2-40B4-BE49-F238E27FC236}">
                <a16:creationId xmlns:a16="http://schemas.microsoft.com/office/drawing/2014/main" id="{407D6E8A-5296-4C95-8D48-2946AFEA4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81200"/>
            <a:ext cx="9476266" cy="3429000"/>
          </a:xfrm>
          <a:prstGeom prst="rect">
            <a:avLst/>
          </a:prstGeom>
        </p:spPr>
      </p:pic>
    </p:spTree>
    <p:extLst>
      <p:ext uri="{BB962C8B-B14F-4D97-AF65-F5344CB8AC3E}">
        <p14:creationId xmlns:p14="http://schemas.microsoft.com/office/powerpoint/2010/main" val="2352664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2.2</a:t>
            </a:r>
            <a:r>
              <a:rPr lang="zh-CN" altLang="en-US" dirty="0"/>
              <a:t> </a:t>
            </a:r>
            <a:r>
              <a:rPr lang="en-US" altLang="zh-CN" dirty="0"/>
              <a:t>Probability Distribution</a:t>
            </a:r>
          </a:p>
        </p:txBody>
      </p:sp>
    </p:spTree>
    <p:extLst>
      <p:ext uri="{BB962C8B-B14F-4D97-AF65-F5344CB8AC3E}">
        <p14:creationId xmlns:p14="http://schemas.microsoft.com/office/powerpoint/2010/main" val="2825424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Some Basic </a:t>
            </a:r>
            <a:r>
              <a:rPr lang="en" altLang="zh-CN" dirty="0">
                <a:solidFill>
                  <a:srgbClr val="333333"/>
                </a:solidFill>
                <a:latin typeface="Arial" panose="020B0604020202020204" pitchFamily="34" charset="0"/>
              </a:rPr>
              <a:t>C</a:t>
            </a:r>
            <a:r>
              <a:rPr lang="en" altLang="zh-CN" b="0" i="0" dirty="0">
                <a:solidFill>
                  <a:srgbClr val="333333"/>
                </a:solidFill>
                <a:effectLst/>
                <a:latin typeface="Arial" panose="020B0604020202020204" pitchFamily="34" charset="0"/>
              </a:rPr>
              <a:t>oncepts about Probability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DF09F2-14B4-D3BD-13A2-4C91FAAEA395}"/>
                  </a:ext>
                </a:extLst>
              </p:cNvPr>
              <p:cNvSpPr>
                <a:spLocks noGrp="1"/>
              </p:cNvSpPr>
              <p:nvPr>
                <p:ph idx="1"/>
              </p:nvPr>
            </p:nvSpPr>
            <p:spPr/>
            <p:txBody>
              <a:bodyPr/>
              <a:lstStyle/>
              <a:p>
                <a:r>
                  <a:rPr lang="en-US" altLang="zh-CN" dirty="0">
                    <a:latin typeface="Arial" panose="020B0604020202020204" pitchFamily="34" charset="0"/>
                  </a:rPr>
                  <a:t>Probability</a:t>
                </a:r>
              </a:p>
              <a:p>
                <a:pPr lvl="1"/>
                <a:r>
                  <a:rPr lang="en" altLang="zh-CN" dirty="0">
                    <a:solidFill>
                      <a:srgbClr val="333333"/>
                    </a:solidFill>
                    <a:latin typeface="Arial" panose="020B0604020202020204" pitchFamily="34" charset="0"/>
                    <a:cs typeface="Arial" panose="020B0604020202020204" pitchFamily="34" charset="0"/>
                  </a:rPr>
                  <a:t>P</a:t>
                </a:r>
                <a:r>
                  <a:rPr lang="en" altLang="zh-CN" b="0" i="0" dirty="0">
                    <a:solidFill>
                      <a:srgbClr val="333333"/>
                    </a:solidFill>
                    <a:effectLst/>
                    <a:latin typeface="Arial" panose="020B0604020202020204" pitchFamily="34" charset="0"/>
                    <a:cs typeface="Arial" panose="020B0604020202020204" pitchFamily="34" charset="0"/>
                  </a:rPr>
                  <a:t>robability of a random event is a real number between 0 and 1</a:t>
                </a:r>
              </a:p>
              <a:p>
                <a:r>
                  <a:rPr lang="en" altLang="zh-CN" dirty="0">
                    <a:latin typeface="Arial" panose="020B0604020202020204" pitchFamily="34" charset="0"/>
                  </a:rPr>
                  <a:t>Random variable</a:t>
                </a:r>
                <a:r>
                  <a:rPr lang="zh-CN" altLang="en-US" dirty="0">
                    <a:latin typeface="Arial" panose="020B0604020202020204" pitchFamily="34" charset="0"/>
                  </a:rPr>
                  <a:t> </a:t>
                </a:r>
                <a:r>
                  <a:rPr lang="en-US" altLang="zh-CN" dirty="0">
                    <a:latin typeface="Arial" panose="020B0604020202020204" pitchFamily="34" charset="0"/>
                  </a:rPr>
                  <a:t>(</a:t>
                </a:r>
                <a:r>
                  <a:rPr lang="en-US" altLang="zh-CN" dirty="0" err="1">
                    <a:latin typeface="Arial" panose="020B0604020202020204" pitchFamily="34" charset="0"/>
                  </a:rPr>
                  <a:t>r.v.</a:t>
                </a:r>
                <a:r>
                  <a:rPr lang="en-US" altLang="zh-CN" dirty="0">
                    <a:latin typeface="Arial" panose="020B0604020202020204" pitchFamily="34" charset="0"/>
                  </a:rPr>
                  <a:t>)</a:t>
                </a:r>
                <a:endParaRPr lang="en" altLang="zh-CN" dirty="0">
                  <a:latin typeface="Arial" panose="020B0604020202020204" pitchFamily="34" charset="0"/>
                </a:endParaRPr>
              </a:p>
              <a:p>
                <a:pPr lvl="1"/>
                <a:r>
                  <a:rPr lang="en" altLang="zh-CN" dirty="0">
                    <a:latin typeface="Arial" panose="020B0604020202020204" pitchFamily="34" charset="0"/>
                    <a:cs typeface="Arial" panose="020B0604020202020204" pitchFamily="34" charset="0"/>
                  </a:rPr>
                  <a:t>Real single-valued functions of various results of random tests</a:t>
                </a:r>
              </a:p>
              <a:p>
                <a:pPr lvl="1"/>
                <a:r>
                  <a:rPr lang="en" altLang="zh-CN" dirty="0">
                    <a:latin typeface="Arial" panose="020B0604020202020204" pitchFamily="34" charset="0"/>
                    <a:cs typeface="Arial" panose="020B0604020202020204" pitchFamily="34" charset="0"/>
                  </a:rPr>
                  <a:t>For example, if a dice is randomly thrown, the number of points obtained can be regarded as a </a:t>
                </a:r>
                <a:r>
                  <a:rPr lang="en" altLang="zh-CN" dirty="0" err="1">
                    <a:latin typeface="Arial" panose="020B0604020202020204" pitchFamily="34" charset="0"/>
                    <a:cs typeface="Arial" panose="020B0604020202020204" pitchFamily="34" charset="0"/>
                  </a:rPr>
                  <a:t>r.v</a:t>
                </a:r>
                <a:r>
                  <a:rPr lang="en" altLang="zh-CN" dirty="0">
                    <a:latin typeface="Arial" panose="020B0604020202020204" pitchFamily="34" charset="0"/>
                    <a:cs typeface="Arial" panose="020B0604020202020204" pitchFamily="34" charset="0"/>
                  </a:rPr>
                  <a:t> </a:t>
                </a:r>
                <a14:m>
                  <m:oMath xmlns:m="http://schemas.openxmlformats.org/officeDocument/2006/math">
                    <m:r>
                      <a:rPr lang="en" altLang="zh-CN" i="1" dirty="0" smtClean="0">
                        <a:latin typeface="Cambria Math" panose="02040503050406030204" pitchFamily="18" charset="0"/>
                      </a:rPr>
                      <m:t>𝑋</m:t>
                    </m:r>
                  </m:oMath>
                </a14:m>
                <a:r>
                  <a:rPr lang="en" altLang="zh-CN" dirty="0">
                    <a:latin typeface="Arial" panose="020B0604020202020204" pitchFamily="34" charset="0"/>
                    <a:cs typeface="Arial" panose="020B0604020202020204" pitchFamily="34" charset="0"/>
                  </a:rPr>
                  <a:t>, and its value is {1,2,3,4,5,6}</a:t>
                </a:r>
              </a:p>
              <a:p>
                <a:r>
                  <a:rPr lang="en" altLang="zh-CN" dirty="0">
                    <a:latin typeface="Arial" panose="020B0604020202020204" pitchFamily="34" charset="0"/>
                  </a:rPr>
                  <a:t>Probability Distribution</a:t>
                </a:r>
              </a:p>
              <a:p>
                <a:pPr lvl="1"/>
                <a:r>
                  <a:rPr lang="en" altLang="zh-CN" dirty="0">
                    <a:latin typeface="Arial" panose="020B0604020202020204" pitchFamily="34" charset="0"/>
                    <a:cs typeface="Arial" panose="020B0604020202020204" pitchFamily="34" charset="0"/>
                  </a:rPr>
                  <a:t>Probability that a </a:t>
                </a:r>
                <a:r>
                  <a:rPr lang="en" altLang="zh-CN" dirty="0" err="1">
                    <a:latin typeface="Arial" panose="020B0604020202020204" pitchFamily="34" charset="0"/>
                    <a:cs typeface="Arial" panose="020B0604020202020204" pitchFamily="34" charset="0"/>
                  </a:rPr>
                  <a:t>r.v.</a:t>
                </a:r>
                <a:r>
                  <a:rPr lang="en" altLang="zh-CN" dirty="0">
                    <a:latin typeface="Arial" panose="020B0604020202020204" pitchFamily="34" charset="0"/>
                    <a:cs typeface="Arial" panose="020B0604020202020204" pitchFamily="34" charset="0"/>
                  </a:rPr>
                  <a:t> </a:t>
                </a:r>
                <a14:m>
                  <m:oMath xmlns:m="http://schemas.openxmlformats.org/officeDocument/2006/math">
                    <m:r>
                      <a:rPr lang="en" altLang="zh-CN" i="1" dirty="0" smtClean="0">
                        <a:latin typeface="Cambria Math" panose="02040503050406030204" pitchFamily="18" charset="0"/>
                      </a:rPr>
                      <m:t>𝑋</m:t>
                    </m:r>
                  </m:oMath>
                </a14:m>
                <a:r>
                  <a:rPr lang="en" altLang="zh-CN" dirty="0">
                    <a:latin typeface="Arial" panose="020B0604020202020204" pitchFamily="34" charset="0"/>
                    <a:cs typeface="Arial" panose="020B0604020202020204" pitchFamily="34" charset="0"/>
                  </a:rPr>
                  <a:t> takes every possible value.</a:t>
                </a:r>
              </a:p>
              <a:p>
                <a:pPr lvl="1"/>
                <a:endParaRPr lang="en" altLang="zh-CN" dirty="0">
                  <a:latin typeface="Arial" panose="020B0604020202020204" pitchFamily="34" charset="0"/>
                  <a:cs typeface="Arial" panose="020B0604020202020204" pitchFamily="34" charset="0"/>
                </a:endParaRPr>
              </a:p>
              <a:p>
                <a:pPr lvl="1"/>
                <a:r>
                  <a:rPr lang="en" altLang="zh-CN" dirty="0">
                    <a:latin typeface="Arial" panose="020B0604020202020204" pitchFamily="34" charset="0"/>
                    <a:cs typeface="Arial" panose="020B0604020202020204" pitchFamily="34" charset="0"/>
                  </a:rPr>
                  <a:t>Satisfying: </a:t>
                </a:r>
                <a:endParaRPr lang="zh-CN" alt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7FDF09F2-14B4-D3BD-13A2-4C91FAAEA395}"/>
                  </a:ext>
                </a:extLst>
              </p:cNvPr>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36C1AA2-0D95-9762-3489-ADBD3D7B3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4876800"/>
            <a:ext cx="3872973" cy="561211"/>
          </a:xfrm>
          <a:prstGeom prst="rect">
            <a:avLst/>
          </a:prstGeom>
        </p:spPr>
      </p:pic>
      <p:pic>
        <p:nvPicPr>
          <p:cNvPr id="8" name="图片 7">
            <a:extLst>
              <a:ext uri="{FF2B5EF4-FFF2-40B4-BE49-F238E27FC236}">
                <a16:creationId xmlns:a16="http://schemas.microsoft.com/office/drawing/2014/main" id="{25214DE7-028F-B988-E037-4EEEA09BD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5560167"/>
            <a:ext cx="1616571" cy="718476"/>
          </a:xfrm>
          <a:prstGeom prst="rect">
            <a:avLst/>
          </a:prstGeom>
        </p:spPr>
      </p:pic>
      <p:pic>
        <p:nvPicPr>
          <p:cNvPr id="9" name="图片 8">
            <a:extLst>
              <a:ext uri="{FF2B5EF4-FFF2-40B4-BE49-F238E27FC236}">
                <a16:creationId xmlns:a16="http://schemas.microsoft.com/office/drawing/2014/main" id="{BE0FC3F1-177A-4DC4-C409-D4CCB16C9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5560167"/>
            <a:ext cx="3406335" cy="625527"/>
          </a:xfrm>
          <a:prstGeom prst="rect">
            <a:avLst/>
          </a:prstGeom>
        </p:spPr>
      </p:pic>
    </p:spTree>
    <p:extLst>
      <p:ext uri="{BB962C8B-B14F-4D97-AF65-F5344CB8AC3E}">
        <p14:creationId xmlns:p14="http://schemas.microsoft.com/office/powerpoint/2010/main" val="3516690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58FC2-B255-71BF-72D6-7957C85A74F2}"/>
              </a:ext>
            </a:extLst>
          </p:cNvPr>
          <p:cNvSpPr>
            <a:spLocks noGrp="1"/>
          </p:cNvSpPr>
          <p:nvPr>
            <p:ph type="title"/>
          </p:nvPr>
        </p:nvSpPr>
        <p:spPr/>
        <p:txBody>
          <a:bodyPr/>
          <a:lstStyle/>
          <a:p>
            <a:r>
              <a:rPr kumimoji="1" lang="en-US" altLang="zh-CN" dirty="0"/>
              <a:t>Random Variable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86E063-EB7A-39FD-A943-D0DD5DC1BFB6}"/>
                  </a:ext>
                </a:extLst>
              </p:cNvPr>
              <p:cNvSpPr>
                <a:spLocks noGrp="1"/>
              </p:cNvSpPr>
              <p:nvPr>
                <p:ph idx="1"/>
              </p:nvPr>
            </p:nvSpPr>
            <p:spPr/>
            <p:txBody>
              <a:bodyPr/>
              <a:lstStyle/>
              <a:p>
                <a:r>
                  <a:rPr kumimoji="1" lang="en-US" altLang="zh-CN" dirty="0"/>
                  <a:t>Discrete random variable</a:t>
                </a:r>
              </a:p>
              <a:p>
                <a:r>
                  <a:rPr kumimoji="1" lang="en-US" altLang="zh-CN" dirty="0"/>
                  <a:t>Bernoulli Distribution</a:t>
                </a:r>
              </a:p>
              <a:p>
                <a:pPr lvl="1"/>
                <a:r>
                  <a:rPr kumimoji="1" lang="en-US" altLang="zh-CN" dirty="0"/>
                  <a:t>In a test, event A happens with probability </a:t>
                </a:r>
                <a14:m>
                  <m:oMath xmlns:m="http://schemas.openxmlformats.org/officeDocument/2006/math">
                    <m:r>
                      <a:rPr kumimoji="1" lang="en-US" altLang="zh-CN" b="0" i="1" smtClean="0">
                        <a:latin typeface="Cambria Math" panose="02040503050406030204" pitchFamily="18" charset="0"/>
                      </a:rPr>
                      <m:t>𝜇</m:t>
                    </m:r>
                  </m:oMath>
                </a14:m>
                <a:r>
                  <a:rPr kumimoji="1" lang="en-US" altLang="zh-CN" dirty="0"/>
                  <a:t>, does not happen with probability </a:t>
                </a:r>
                <a14:m>
                  <m:oMath xmlns:m="http://schemas.openxmlformats.org/officeDocument/2006/math">
                    <m:r>
                      <a:rPr kumimoji="1" lang="en-US" altLang="zh-CN" b="0" i="0" smtClean="0">
                        <a:latin typeface="Cambria Math" panose="02040503050406030204" pitchFamily="18" charset="0"/>
                      </a:rPr>
                      <m:t>1−</m:t>
                    </m:r>
                    <m:r>
                      <a:rPr kumimoji="1" lang="en-US" altLang="zh-CN" i="1">
                        <a:latin typeface="Cambria Math" panose="02040503050406030204" pitchFamily="18" charset="0"/>
                      </a:rPr>
                      <m:t>𝜇</m:t>
                    </m:r>
                  </m:oMath>
                </a14:m>
                <a:endParaRPr kumimoji="1" lang="en-US" altLang="zh-CN" dirty="0"/>
              </a:p>
              <a:p>
                <a:pPr lvl="1"/>
                <a:r>
                  <a:rPr kumimoji="1" lang="en-US" altLang="zh-CN" dirty="0"/>
                  <a:t>If using </a:t>
                </a:r>
                <a:r>
                  <a:rPr kumimoji="1" lang="en-US" altLang="zh-CN" dirty="0" err="1"/>
                  <a:t>r.v.</a:t>
                </a:r>
                <a:r>
                  <a:rPr kumimoji="1" lang="en-US" altLang="zh-CN" dirty="0"/>
                  <a:t> X</a:t>
                </a:r>
                <a:r>
                  <a:rPr kumimoji="1" lang="zh-CN" altLang="en-US" dirty="0"/>
                  <a:t> </a:t>
                </a:r>
                <a:r>
                  <a:rPr kumimoji="1" lang="en-US" altLang="zh-CN" dirty="0"/>
                  <a:t>to</a:t>
                </a:r>
                <a:r>
                  <a:rPr kumimoji="1" lang="zh-CN" altLang="en-US" dirty="0"/>
                  <a:t> </a:t>
                </a:r>
                <a:r>
                  <a:rPr kumimoji="1" lang="en-US" altLang="zh-CN" dirty="0"/>
                  <a:t>indicate the number of occurrences of event A, then X can be 0 or 1, its distribution is</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𝜇</m:t>
                          </m:r>
                        </m:e>
                        <m:sup>
                          <m:r>
                            <a:rPr kumimoji="1" lang="en-US" altLang="zh-CN" b="0" i="1" smtClean="0">
                              <a:latin typeface="Cambria Math" panose="02040503050406030204" pitchFamily="18" charset="0"/>
                            </a:rPr>
                            <m:t>𝑥</m:t>
                          </m:r>
                        </m:sup>
                      </m:sSup>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𝜇</m:t>
                              </m:r>
                            </m:e>
                          </m:d>
                        </m:e>
                        <m:sup>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𝑥</m:t>
                          </m:r>
                        </m:sup>
                      </m:sSup>
                    </m:oMath>
                  </m:oMathPara>
                </a14:m>
                <a:endParaRPr kumimoji="1" lang="en-US" altLang="zh-CN" dirty="0"/>
              </a:p>
            </p:txBody>
          </p:sp>
        </mc:Choice>
        <mc:Fallback xmlns="">
          <p:sp>
            <p:nvSpPr>
              <p:cNvPr id="3" name="内容占位符 2">
                <a:extLst>
                  <a:ext uri="{FF2B5EF4-FFF2-40B4-BE49-F238E27FC236}">
                    <a16:creationId xmlns:a16="http://schemas.microsoft.com/office/drawing/2014/main" id="{1486E063-EB7A-39FD-A943-D0DD5DC1BFB6}"/>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15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58FC2-B255-71BF-72D6-7957C85A74F2}"/>
              </a:ext>
            </a:extLst>
          </p:cNvPr>
          <p:cNvSpPr>
            <a:spLocks noGrp="1"/>
          </p:cNvSpPr>
          <p:nvPr>
            <p:ph type="title"/>
          </p:nvPr>
        </p:nvSpPr>
        <p:spPr/>
        <p:txBody>
          <a:bodyPr/>
          <a:lstStyle/>
          <a:p>
            <a:r>
              <a:rPr kumimoji="1" lang="en-US" altLang="zh-CN" dirty="0"/>
              <a:t>Random Variable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86E063-EB7A-39FD-A943-D0DD5DC1BFB6}"/>
                  </a:ext>
                </a:extLst>
              </p:cNvPr>
              <p:cNvSpPr>
                <a:spLocks noGrp="1"/>
              </p:cNvSpPr>
              <p:nvPr>
                <p:ph idx="1"/>
              </p:nvPr>
            </p:nvSpPr>
            <p:spPr/>
            <p:txBody>
              <a:bodyPr/>
              <a:lstStyle/>
              <a:p>
                <a:r>
                  <a:rPr kumimoji="1" lang="en-US" altLang="zh-CN" dirty="0">
                    <a:latin typeface="Arial" panose="020B0604020202020204" pitchFamily="34" charset="0"/>
                  </a:rPr>
                  <a:t>Discrete random variable</a:t>
                </a:r>
              </a:p>
              <a:p>
                <a:r>
                  <a:rPr kumimoji="1" lang="en-US" altLang="zh-CN" dirty="0">
                    <a:latin typeface="Arial" panose="020B0604020202020204" pitchFamily="34" charset="0"/>
                  </a:rPr>
                  <a:t>Binomial Distribution</a:t>
                </a:r>
              </a:p>
              <a:p>
                <a:pPr lvl="1"/>
                <a:r>
                  <a:rPr lang="en" altLang="zh-CN" b="0" i="0" dirty="0">
                    <a:solidFill>
                      <a:srgbClr val="333333"/>
                    </a:solidFill>
                    <a:effectLst/>
                    <a:latin typeface="Arial" panose="020B0604020202020204" pitchFamily="34" charset="0"/>
                    <a:cs typeface="Arial" panose="020B0604020202020204" pitchFamily="34" charset="0"/>
                  </a:rPr>
                  <a:t>In the </a:t>
                </a:r>
                <a:r>
                  <a:rPr lang="en" altLang="zh-CN" dirty="0">
                    <a:solidFill>
                      <a:srgbClr val="333333"/>
                    </a:solidFill>
                    <a:latin typeface="Arial" panose="020B0604020202020204" pitchFamily="34" charset="0"/>
                    <a:cs typeface="Arial" panose="020B0604020202020204" pitchFamily="34" charset="0"/>
                  </a:rPr>
                  <a:t>n times </a:t>
                </a:r>
                <a:r>
                  <a:rPr lang="en" altLang="zh-CN" b="0" i="0" dirty="0">
                    <a:solidFill>
                      <a:srgbClr val="333333"/>
                    </a:solidFill>
                    <a:effectLst/>
                    <a:latin typeface="Arial" panose="020B0604020202020204" pitchFamily="34" charset="0"/>
                    <a:cs typeface="Arial" panose="020B0604020202020204" pitchFamily="34" charset="0"/>
                  </a:rPr>
                  <a:t>Bernoulli distribution, if </a:t>
                </a:r>
                <a:r>
                  <a:rPr lang="en" altLang="zh-CN" dirty="0" err="1">
                    <a:solidFill>
                      <a:srgbClr val="333333"/>
                    </a:solidFill>
                    <a:latin typeface="Arial" panose="020B0604020202020204" pitchFamily="34" charset="0"/>
                    <a:cs typeface="Arial" panose="020B0604020202020204" pitchFamily="34" charset="0"/>
                  </a:rPr>
                  <a:t>r.v.</a:t>
                </a:r>
                <a:r>
                  <a:rPr lang="en" altLang="zh-CN" dirty="0">
                    <a:solidFill>
                      <a:srgbClr val="333333"/>
                    </a:solidFill>
                    <a:latin typeface="Arial" panose="020B0604020202020204" pitchFamily="34" charset="0"/>
                    <a:cs typeface="Arial" panose="020B0604020202020204" pitchFamily="34" charset="0"/>
                  </a:rPr>
                  <a:t> </a:t>
                </a:r>
                <a:r>
                  <a:rPr lang="en" altLang="zh-CN" b="0" i="0" dirty="0">
                    <a:solidFill>
                      <a:srgbClr val="333333"/>
                    </a:solidFill>
                    <a:effectLst/>
                    <a:latin typeface="Arial" panose="020B0604020202020204" pitchFamily="34" charset="0"/>
                    <a:cs typeface="Arial" panose="020B0604020202020204" pitchFamily="34" charset="0"/>
                  </a:rPr>
                  <a:t>X represents the number of occurrences of event A, the value of X is {0,…,n}, and its corresponding distribution</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𝑛</m:t>
                                </m:r>
                              </m:e>
                            </m:mr>
                            <m:mr>
                              <m:e>
                                <m:r>
                                  <a:rPr kumimoji="1" lang="en-US" altLang="zh-CN" b="0" i="1" smtClean="0">
                                    <a:latin typeface="Cambria Math" panose="02040503050406030204" pitchFamily="18" charset="0"/>
                                  </a:rPr>
                                  <m:t>𝑘</m:t>
                                </m:r>
                              </m:e>
                            </m:mr>
                          </m:m>
                        </m:e>
                      </m:d>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𝜇</m:t>
                          </m:r>
                        </m:e>
                        <m:sup>
                          <m:r>
                            <a:rPr kumimoji="1" lang="en-US" altLang="zh-CN" b="0" i="1" smtClean="0">
                              <a:latin typeface="Cambria Math" panose="02040503050406030204" pitchFamily="18" charset="0"/>
                            </a:rPr>
                            <m:t>𝑘</m:t>
                          </m:r>
                        </m:sup>
                      </m:sSup>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𝜇</m:t>
                              </m:r>
                            </m:e>
                          </m:d>
                        </m:e>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p>
                      </m:sSup>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𝑛</m:t>
                      </m:r>
                    </m:oMath>
                  </m:oMathPara>
                </a14:m>
                <a:endParaRPr kumimoji="1" lang="en-US" altLang="zh-CN" dirty="0">
                  <a:latin typeface="Arial" panose="020B0604020202020204" pitchFamily="34" charset="0"/>
                  <a:cs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Binomial coefficient represents the total number of combinations of elements taken out of elements regardless of their order.</a:t>
                </a:r>
                <a:endParaRPr kumimoji="1" lang="en-US" altLang="zh-CN"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1486E063-EB7A-39FD-A943-D0DD5DC1BFB6}"/>
                  </a:ext>
                </a:extLst>
              </p:cNvPr>
              <p:cNvSpPr>
                <a:spLocks noGrp="1" noRot="1" noChangeAspect="1" noMove="1" noResize="1" noEditPoints="1" noAdjustHandles="1" noChangeArrowheads="1" noChangeShapeType="1" noTextEdit="1"/>
              </p:cNvSpPr>
              <p:nvPr>
                <p:ph idx="1"/>
              </p:nvPr>
            </p:nvSpPr>
            <p:spPr>
              <a:blipFill>
                <a:blip r:embed="rId2"/>
                <a:stretch>
                  <a:fillRect l="-925" t="-1405" r="-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8066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58FC2-B255-71BF-72D6-7957C85A74F2}"/>
              </a:ext>
            </a:extLst>
          </p:cNvPr>
          <p:cNvSpPr>
            <a:spLocks noGrp="1"/>
          </p:cNvSpPr>
          <p:nvPr>
            <p:ph type="title"/>
          </p:nvPr>
        </p:nvSpPr>
        <p:spPr/>
        <p:txBody>
          <a:bodyPr/>
          <a:lstStyle/>
          <a:p>
            <a:r>
              <a:rPr kumimoji="1" lang="en-US" altLang="zh-CN" dirty="0"/>
              <a:t>Random Variable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86E063-EB7A-39FD-A943-D0DD5DC1BFB6}"/>
                  </a:ext>
                </a:extLst>
              </p:cNvPr>
              <p:cNvSpPr>
                <a:spLocks noGrp="1"/>
              </p:cNvSpPr>
              <p:nvPr>
                <p:ph idx="1"/>
              </p:nvPr>
            </p:nvSpPr>
            <p:spPr/>
            <p:txBody>
              <a:bodyPr/>
              <a:lstStyle/>
              <a:p>
                <a:r>
                  <a:rPr kumimoji="1" lang="en-US" altLang="zh-CN" dirty="0">
                    <a:latin typeface="Arial" panose="020B0604020202020204" pitchFamily="34" charset="0"/>
                  </a:rPr>
                  <a:t>Continuous random variable</a:t>
                </a:r>
              </a:p>
              <a:p>
                <a:pPr lvl="1"/>
                <a:r>
                  <a:rPr kumimoji="1" lang="en-US" altLang="zh-CN" dirty="0">
                    <a:latin typeface="Arial" panose="020B0604020202020204" pitchFamily="34" charset="0"/>
                  </a:rPr>
                  <a:t>Probability distribution can be described by Probability Density function (PDF) </a:t>
                </a:r>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oMath>
                </a14:m>
                <a:r>
                  <a:rPr kumimoji="1" lang="en-US" altLang="zh-CN" dirty="0">
                    <a:latin typeface="Arial" panose="020B0604020202020204" pitchFamily="34" charset="0"/>
                  </a:rPr>
                  <a:t>:</a:t>
                </a:r>
              </a:p>
              <a:p>
                <a:pPr marL="154484" lvl="1" indent="0">
                  <a:buNone/>
                </a:pPr>
                <a14:m>
                  <m:oMathPara xmlns:m="http://schemas.openxmlformats.org/officeDocument/2006/math">
                    <m:oMathParaPr>
                      <m:jc m:val="centerGroup"/>
                    </m:oMathParaPr>
                    <m:oMath xmlns:m="http://schemas.openxmlformats.org/officeDocument/2006/math">
                      <m:nary>
                        <m:naryPr>
                          <m:ctrlPr>
                            <a:rPr kumimoji="1" lang="en-US" altLang="zh-CN"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e>
                      </m:nary>
                      <m:r>
                        <a:rPr kumimoji="1" lang="en-US" altLang="zh-CN" b="0" i="1" smtClean="0">
                          <a:latin typeface="Cambria Math" panose="02040503050406030204" pitchFamily="18" charset="0"/>
                        </a:rPr>
                        <m:t>𝑑𝑥</m:t>
                      </m:r>
                      <m:r>
                        <a:rPr kumimoji="1" lang="en-US" altLang="zh-CN" b="0" i="1" smtClean="0">
                          <a:latin typeface="Cambria Math" panose="02040503050406030204" pitchFamily="18" charset="0"/>
                        </a:rPr>
                        <m:t>=1</m:t>
                      </m:r>
                    </m:oMath>
                  </m:oMathPara>
                </a14:m>
                <a:endParaRPr kumimoji="1" lang="en-US" altLang="zh-CN" dirty="0">
                  <a:latin typeface="Arial" panose="020B0604020202020204" pitchFamily="34" charset="0"/>
                </a:endParaRPr>
              </a:p>
              <a:p>
                <a:pPr lvl="1"/>
                <a:r>
                  <a:rPr kumimoji="1" lang="en-US" altLang="zh-CN" dirty="0">
                    <a:latin typeface="Arial" panose="020B0604020202020204" pitchFamily="34" charset="0"/>
                  </a:rPr>
                  <a:t>Gaussian Distribution:</a:t>
                </a:r>
              </a:p>
              <a:p>
                <a:pPr lvl="1"/>
                <a:endParaRPr kumimoji="1" lang="en-US"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1486E063-EB7A-39FD-A943-D0DD5DC1BFB6}"/>
                  </a:ext>
                </a:extLst>
              </p:cNvPr>
              <p:cNvSpPr>
                <a:spLocks noGrp="1" noRot="1" noChangeAspect="1" noMove="1" noResize="1" noEditPoints="1" noAdjustHandles="1" noChangeArrowheads="1" noChangeShapeType="1" noTextEdit="1"/>
              </p:cNvSpPr>
              <p:nvPr>
                <p:ph idx="1"/>
              </p:nvPr>
            </p:nvSpPr>
            <p:spPr>
              <a:blipFill>
                <a:blip r:embed="rId2"/>
                <a:stretch>
                  <a:fillRect l="-925" t="-67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8003992-3AE4-B36E-1749-E25D5CCACD1C}"/>
              </a:ext>
            </a:extLst>
          </p:cNvPr>
          <p:cNvPicPr>
            <a:picLocks noChangeAspect="1"/>
          </p:cNvPicPr>
          <p:nvPr/>
        </p:nvPicPr>
        <p:blipFill>
          <a:blip r:embed="rId3"/>
          <a:stretch>
            <a:fillRect/>
          </a:stretch>
        </p:blipFill>
        <p:spPr>
          <a:xfrm>
            <a:off x="1524000" y="3962400"/>
            <a:ext cx="6858000" cy="935182"/>
          </a:xfrm>
          <a:prstGeom prst="rect">
            <a:avLst/>
          </a:prstGeom>
        </p:spPr>
      </p:pic>
      <p:pic>
        <p:nvPicPr>
          <p:cNvPr id="5" name="图片 4">
            <a:extLst>
              <a:ext uri="{FF2B5EF4-FFF2-40B4-BE49-F238E27FC236}">
                <a16:creationId xmlns:a16="http://schemas.microsoft.com/office/drawing/2014/main" id="{B859D4A4-E75F-E071-A9F9-CC7E2AEEAB6C}"/>
              </a:ext>
            </a:extLst>
          </p:cNvPr>
          <p:cNvPicPr>
            <a:picLocks noChangeAspect="1"/>
          </p:cNvPicPr>
          <p:nvPr/>
        </p:nvPicPr>
        <p:blipFill>
          <a:blip r:embed="rId4"/>
          <a:stretch>
            <a:fillRect/>
          </a:stretch>
        </p:blipFill>
        <p:spPr>
          <a:xfrm>
            <a:off x="8229600" y="3686934"/>
            <a:ext cx="2717800" cy="2374900"/>
          </a:xfrm>
          <a:prstGeom prst="rect">
            <a:avLst/>
          </a:prstGeom>
        </p:spPr>
      </p:pic>
    </p:spTree>
    <p:extLst>
      <p:ext uri="{BB962C8B-B14F-4D97-AF65-F5344CB8AC3E}">
        <p14:creationId xmlns:p14="http://schemas.microsoft.com/office/powerpoint/2010/main" val="340265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Definition of ML</a:t>
            </a:r>
            <a:endParaRPr lang="zh-CN" altLang="en-US" dirty="0"/>
          </a:p>
        </p:txBody>
      </p:sp>
      <p:sp>
        <p:nvSpPr>
          <p:cNvPr id="5" name="内容占位符 4">
            <a:extLst>
              <a:ext uri="{FF2B5EF4-FFF2-40B4-BE49-F238E27FC236}">
                <a16:creationId xmlns:a16="http://schemas.microsoft.com/office/drawing/2014/main" id="{97D2FDD4-4272-44F1-BA13-96DF721AA0A5}"/>
              </a:ext>
            </a:extLst>
          </p:cNvPr>
          <p:cNvSpPr>
            <a:spLocks noGrp="1"/>
          </p:cNvSpPr>
          <p:nvPr>
            <p:ph idx="1"/>
          </p:nvPr>
        </p:nvSpPr>
        <p:spPr/>
        <p:txBody>
          <a:bodyPr/>
          <a:lstStyle/>
          <a:p>
            <a:r>
              <a:rPr lang="en" altLang="zh-CN" dirty="0">
                <a:latin typeface="Arial" panose="020B0604020202020204" pitchFamily="34" charset="0"/>
              </a:rPr>
              <a:t>ML: through algorithms, machines can learn rules from a large number of data and make decisions on new sample</a:t>
            </a:r>
          </a:p>
          <a:p>
            <a:r>
              <a:rPr lang="en-US" altLang="zh-CN" dirty="0">
                <a:latin typeface="Arial" panose="020B0604020202020204" pitchFamily="34" charset="0"/>
              </a:rPr>
              <a:t>Rules: decision (prediction) function</a:t>
            </a:r>
          </a:p>
          <a:p>
            <a:endParaRPr lang="zh-CN" altLang="en-US" dirty="0">
              <a:latin typeface="Arial" panose="020B0604020202020204" pitchFamily="34" charset="0"/>
            </a:endParaRPr>
          </a:p>
        </p:txBody>
      </p:sp>
      <p:sp>
        <p:nvSpPr>
          <p:cNvPr id="6" name="文本框 5"/>
          <p:cNvSpPr txBox="1"/>
          <p:nvPr/>
        </p:nvSpPr>
        <p:spPr>
          <a:xfrm>
            <a:off x="1493283" y="5471867"/>
            <a:ext cx="4660250" cy="369332"/>
          </a:xfrm>
          <a:prstGeom prst="rect">
            <a:avLst/>
          </a:prstGeom>
          <a:noFill/>
        </p:spPr>
        <p:txBody>
          <a:bodyPr wrap="none" rtlCol="0">
            <a:spAutoFit/>
          </a:bodyPr>
          <a:lstStyle/>
          <a:p>
            <a:r>
              <a:rPr lang="en-US" altLang="zh-CN" dirty="0">
                <a:solidFill>
                  <a:srgbClr val="FF0000"/>
                </a:solidFill>
              </a:rPr>
              <a:t>Independent and Identical distribution</a:t>
            </a:r>
            <a:r>
              <a:rPr lang="zh-CN" altLang="en-US" dirty="0">
                <a:solidFill>
                  <a:srgbClr val="FF0000"/>
                </a:solidFill>
              </a:rPr>
              <a:t> </a:t>
            </a:r>
            <a:r>
              <a:rPr lang="en-US" altLang="zh-CN" dirty="0">
                <a:solidFill>
                  <a:srgbClr val="FF0000"/>
                </a:solidFill>
              </a:rPr>
              <a:t>p(</a:t>
            </a:r>
            <a:r>
              <a:rPr lang="en-US" altLang="zh-CN" dirty="0" err="1">
                <a:solidFill>
                  <a:srgbClr val="FF0000"/>
                </a:solidFill>
              </a:rPr>
              <a:t>x,y</a:t>
            </a:r>
            <a:r>
              <a:rPr lang="en-US" altLang="zh-CN" dirty="0">
                <a:solidFill>
                  <a:srgbClr val="FF0000"/>
                </a:solidFill>
              </a:rPr>
              <a:t>)</a:t>
            </a:r>
            <a:endParaRPr lang="zh-CN" altLang="en-US" dirty="0">
              <a:solidFill>
                <a:srgbClr val="FF0000"/>
              </a:solidFill>
            </a:endParaRPr>
          </a:p>
        </p:txBody>
      </p:sp>
      <p:pic>
        <p:nvPicPr>
          <p:cNvPr id="9" name="图片 8">
            <a:extLst>
              <a:ext uri="{FF2B5EF4-FFF2-40B4-BE49-F238E27FC236}">
                <a16:creationId xmlns:a16="http://schemas.microsoft.com/office/drawing/2014/main" id="{AD1E55F4-CCBD-4EB9-B7FC-D063FD2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84" y="2658971"/>
            <a:ext cx="7750831" cy="2264288"/>
          </a:xfrm>
          <a:prstGeom prst="rect">
            <a:avLst/>
          </a:prstGeom>
        </p:spPr>
      </p:pic>
      <p:sp>
        <p:nvSpPr>
          <p:cNvPr id="3" name="右箭头 2">
            <a:extLst>
              <a:ext uri="{FF2B5EF4-FFF2-40B4-BE49-F238E27FC236}">
                <a16:creationId xmlns:a16="http://schemas.microsoft.com/office/drawing/2014/main" id="{B7DF5D68-59D7-F89E-7E89-45C7C6EB3763}"/>
              </a:ext>
            </a:extLst>
          </p:cNvPr>
          <p:cNvSpPr/>
          <p:nvPr/>
        </p:nvSpPr>
        <p:spPr>
          <a:xfrm>
            <a:off x="3352800" y="5007488"/>
            <a:ext cx="76200" cy="223730"/>
          </a:xfrm>
          <a:prstGeom prst="rightArrow">
            <a:avLst/>
          </a:prstGeom>
        </p:spPr>
        <p:txBody>
          <a:bodyPr wrap="none" rtlCol="0" anchor="ctr">
            <a:spAutoFit/>
          </a:bodyPr>
          <a:lstStyle/>
          <a:p>
            <a:pPr algn="ctr"/>
            <a:endParaRPr kumimoji="1" lang="zh-CN" altLang="en-US" sz="2400" dirty="0"/>
          </a:p>
        </p:txBody>
      </p:sp>
      <p:sp>
        <p:nvSpPr>
          <p:cNvPr id="4" name="右箭头 3">
            <a:extLst>
              <a:ext uri="{FF2B5EF4-FFF2-40B4-BE49-F238E27FC236}">
                <a16:creationId xmlns:a16="http://schemas.microsoft.com/office/drawing/2014/main" id="{FDE7047E-CE0E-C1ED-36F0-94D28E6FFF8E}"/>
              </a:ext>
            </a:extLst>
          </p:cNvPr>
          <p:cNvSpPr/>
          <p:nvPr/>
        </p:nvSpPr>
        <p:spPr>
          <a:xfrm rot="16200000">
            <a:off x="3180689" y="4890753"/>
            <a:ext cx="495450" cy="457200"/>
          </a:xfrm>
          <a:prstGeom prst="rightArrow">
            <a:avLst/>
          </a:prstGeom>
          <a:solidFill>
            <a:schemeClr val="accent2"/>
          </a:solidFill>
        </p:spPr>
        <p:txBody>
          <a:bodyPr wrap="square" rtlCol="0" anchor="ctr">
            <a:spAutoFit/>
          </a:bodyPr>
          <a:lstStyle/>
          <a:p>
            <a:pPr algn="ctr"/>
            <a:endParaRPr kumimoji="1" lang="zh-CN" altLang="en-US" sz="2400" dirty="0"/>
          </a:p>
        </p:txBody>
      </p:sp>
      <p:sp>
        <p:nvSpPr>
          <p:cNvPr id="7" name="文本框 6">
            <a:extLst>
              <a:ext uri="{FF2B5EF4-FFF2-40B4-BE49-F238E27FC236}">
                <a16:creationId xmlns:a16="http://schemas.microsoft.com/office/drawing/2014/main" id="{E409F699-98AB-7A0A-ED73-D23EB2F2F3A3}"/>
              </a:ext>
            </a:extLst>
          </p:cNvPr>
          <p:cNvSpPr txBox="1"/>
          <p:nvPr/>
        </p:nvSpPr>
        <p:spPr>
          <a:xfrm>
            <a:off x="3124200" y="3581400"/>
            <a:ext cx="914400" cy="381000"/>
          </a:xfrm>
          <a:prstGeom prst="rect">
            <a:avLst/>
          </a:prstGeom>
          <a:noFill/>
        </p:spPr>
        <p:txBody>
          <a:bodyPr wrap="square" rtlCol="0">
            <a:spAutoFit/>
          </a:bodyPr>
          <a:lstStyle/>
          <a:p>
            <a:r>
              <a:rPr kumimoji="1" lang="en-US" altLang="zh-CN" dirty="0"/>
              <a:t>Input</a:t>
            </a:r>
            <a:endParaRPr kumimoji="1" lang="zh-CN" altLang="en-US" dirty="0"/>
          </a:p>
        </p:txBody>
      </p:sp>
      <p:sp>
        <p:nvSpPr>
          <p:cNvPr id="8" name="文本框 7">
            <a:extLst>
              <a:ext uri="{FF2B5EF4-FFF2-40B4-BE49-F238E27FC236}">
                <a16:creationId xmlns:a16="http://schemas.microsoft.com/office/drawing/2014/main" id="{4EAB9226-2C6F-51BE-2DDD-8BB444D5EADA}"/>
              </a:ext>
            </a:extLst>
          </p:cNvPr>
          <p:cNvSpPr txBox="1"/>
          <p:nvPr/>
        </p:nvSpPr>
        <p:spPr>
          <a:xfrm>
            <a:off x="8305800" y="3581400"/>
            <a:ext cx="914400" cy="381000"/>
          </a:xfrm>
          <a:prstGeom prst="rect">
            <a:avLst/>
          </a:prstGeom>
          <a:noFill/>
        </p:spPr>
        <p:txBody>
          <a:bodyPr wrap="square" rtlCol="0">
            <a:spAutoFit/>
          </a:bodyPr>
          <a:lstStyle/>
          <a:p>
            <a:r>
              <a:rPr kumimoji="1" lang="en-US" altLang="zh-CN" dirty="0"/>
              <a:t>Output</a:t>
            </a:r>
            <a:endParaRPr kumimoji="1" lang="zh-CN" altLang="en-US" dirty="0"/>
          </a:p>
        </p:txBody>
      </p:sp>
      <p:sp>
        <p:nvSpPr>
          <p:cNvPr id="10" name="矩形 9">
            <a:extLst>
              <a:ext uri="{FF2B5EF4-FFF2-40B4-BE49-F238E27FC236}">
                <a16:creationId xmlns:a16="http://schemas.microsoft.com/office/drawing/2014/main" id="{B349F216-53C3-7796-C77A-79C09D16AD5E}"/>
              </a:ext>
            </a:extLst>
          </p:cNvPr>
          <p:cNvSpPr/>
          <p:nvPr/>
        </p:nvSpPr>
        <p:spPr>
          <a:xfrm>
            <a:off x="4942216" y="3962400"/>
            <a:ext cx="2220583" cy="693829"/>
          </a:xfrm>
          <a:prstGeom prst="rect">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kumimoji="1" lang="zh-CN" altLang="en-US" sz="2400" dirty="0"/>
          </a:p>
        </p:txBody>
      </p:sp>
      <p:sp>
        <p:nvSpPr>
          <p:cNvPr id="11" name="文本框 10">
            <a:extLst>
              <a:ext uri="{FF2B5EF4-FFF2-40B4-BE49-F238E27FC236}">
                <a16:creationId xmlns:a16="http://schemas.microsoft.com/office/drawing/2014/main" id="{F462E2BB-30CD-FC67-1A47-D552D8C8AAAD}"/>
              </a:ext>
            </a:extLst>
          </p:cNvPr>
          <p:cNvSpPr txBox="1"/>
          <p:nvPr/>
        </p:nvSpPr>
        <p:spPr>
          <a:xfrm>
            <a:off x="4905429" y="4923259"/>
            <a:ext cx="2438402" cy="369332"/>
          </a:xfrm>
          <a:prstGeom prst="rect">
            <a:avLst/>
          </a:prstGeom>
          <a:noFill/>
        </p:spPr>
        <p:txBody>
          <a:bodyPr wrap="square" rtlCol="0">
            <a:spAutoFit/>
          </a:bodyPr>
          <a:lstStyle/>
          <a:p>
            <a:r>
              <a:rPr kumimoji="1" lang="en-US" altLang="zh-CN" dirty="0"/>
              <a:t>Different ML model</a:t>
            </a:r>
            <a:endParaRPr kumimoji="1" lang="zh-CN" altLang="en-US" dirty="0"/>
          </a:p>
        </p:txBody>
      </p:sp>
      <p:sp>
        <p:nvSpPr>
          <p:cNvPr id="12" name="文本框 11">
            <a:extLst>
              <a:ext uri="{FF2B5EF4-FFF2-40B4-BE49-F238E27FC236}">
                <a16:creationId xmlns:a16="http://schemas.microsoft.com/office/drawing/2014/main" id="{9665F92D-5957-65A8-7616-A15FE8999594}"/>
              </a:ext>
            </a:extLst>
          </p:cNvPr>
          <p:cNvSpPr txBox="1"/>
          <p:nvPr/>
        </p:nvSpPr>
        <p:spPr>
          <a:xfrm>
            <a:off x="1499949" y="4166884"/>
            <a:ext cx="914400" cy="369332"/>
          </a:xfrm>
          <a:prstGeom prst="rect">
            <a:avLst/>
          </a:prstGeom>
          <a:noFill/>
        </p:spPr>
        <p:txBody>
          <a:bodyPr wrap="square" rtlCol="0">
            <a:spAutoFit/>
          </a:bodyPr>
          <a:lstStyle/>
          <a:p>
            <a:r>
              <a:rPr kumimoji="1" lang="zh-CN" altLang="en-US" dirty="0"/>
              <a:t>训练集</a:t>
            </a:r>
          </a:p>
        </p:txBody>
      </p:sp>
      <p:sp>
        <p:nvSpPr>
          <p:cNvPr id="13" name="文本框 12">
            <a:extLst>
              <a:ext uri="{FF2B5EF4-FFF2-40B4-BE49-F238E27FC236}">
                <a16:creationId xmlns:a16="http://schemas.microsoft.com/office/drawing/2014/main" id="{399D11BE-7741-9A28-2EC7-E1423C9886FF}"/>
              </a:ext>
            </a:extLst>
          </p:cNvPr>
          <p:cNvSpPr txBox="1"/>
          <p:nvPr/>
        </p:nvSpPr>
        <p:spPr>
          <a:xfrm>
            <a:off x="1493283" y="2855712"/>
            <a:ext cx="914400" cy="369332"/>
          </a:xfrm>
          <a:prstGeom prst="rect">
            <a:avLst/>
          </a:prstGeom>
          <a:noFill/>
        </p:spPr>
        <p:txBody>
          <a:bodyPr wrap="square" rtlCol="0">
            <a:spAutoFit/>
          </a:bodyPr>
          <a:lstStyle/>
          <a:p>
            <a:r>
              <a:rPr kumimoji="1" lang="zh-CN" altLang="en-US" dirty="0"/>
              <a:t>测试集</a:t>
            </a:r>
          </a:p>
        </p:txBody>
      </p:sp>
    </p:spTree>
    <p:extLst>
      <p:ext uri="{BB962C8B-B14F-4D97-AF65-F5344CB8AC3E}">
        <p14:creationId xmlns:p14="http://schemas.microsoft.com/office/powerpoint/2010/main" val="1559860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58FC2-B255-71BF-72D6-7957C85A74F2}"/>
              </a:ext>
            </a:extLst>
          </p:cNvPr>
          <p:cNvSpPr>
            <a:spLocks noGrp="1"/>
          </p:cNvSpPr>
          <p:nvPr>
            <p:ph type="title"/>
          </p:nvPr>
        </p:nvSpPr>
        <p:spPr/>
        <p:txBody>
          <a:bodyPr/>
          <a:lstStyle/>
          <a:p>
            <a:r>
              <a:rPr kumimoji="1" lang="en-US" altLang="zh-CN" dirty="0"/>
              <a:t>Random Variable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86E063-EB7A-39FD-A943-D0DD5DC1BFB6}"/>
                  </a:ext>
                </a:extLst>
              </p:cNvPr>
              <p:cNvSpPr>
                <a:spLocks noGrp="1"/>
              </p:cNvSpPr>
              <p:nvPr>
                <p:ph idx="1"/>
              </p:nvPr>
            </p:nvSpPr>
            <p:spPr/>
            <p:txBody>
              <a:bodyPr/>
              <a:lstStyle/>
              <a:p>
                <a:r>
                  <a:rPr kumimoji="1" lang="en-US" altLang="zh-CN" dirty="0">
                    <a:latin typeface="Arial" panose="020B0604020202020204" pitchFamily="34" charset="0"/>
                  </a:rPr>
                  <a:t>Continuous random variable</a:t>
                </a:r>
              </a:p>
              <a:p>
                <a:pPr lvl="1"/>
                <a:r>
                  <a:rPr kumimoji="1" lang="en-US" altLang="zh-CN" dirty="0">
                    <a:latin typeface="Arial" panose="020B0604020202020204" pitchFamily="34" charset="0"/>
                  </a:rPr>
                  <a:t>Cumulative Distribution Function (CDF) is the probability of the value of </a:t>
                </a:r>
                <a:r>
                  <a:rPr kumimoji="1" lang="en-US" altLang="zh-CN" dirty="0" err="1">
                    <a:latin typeface="Arial" panose="020B0604020202020204" pitchFamily="34" charset="0"/>
                  </a:rPr>
                  <a:t>r.v.</a:t>
                </a:r>
                <a:r>
                  <a:rPr kumimoji="1" lang="en-US" altLang="zh-CN" dirty="0">
                    <a:latin typeface="Arial" panose="020B0604020202020204" pitchFamily="34" charset="0"/>
                  </a:rPr>
                  <a:t> </a:t>
                </a:r>
                <a14:m>
                  <m:oMath xmlns:m="http://schemas.openxmlformats.org/officeDocument/2006/math">
                    <m:r>
                      <a:rPr kumimoji="1" lang="en-US" altLang="zh-CN" i="1" dirty="0" smtClean="0">
                        <a:latin typeface="Cambria Math" panose="02040503050406030204" pitchFamily="18" charset="0"/>
                      </a:rPr>
                      <m:t>𝑋</m:t>
                    </m:r>
                  </m:oMath>
                </a14:m>
                <a:r>
                  <a:rPr kumimoji="1" lang="en-US" altLang="zh-CN" dirty="0">
                    <a:latin typeface="Arial" panose="020B0604020202020204" pitchFamily="34" charset="0"/>
                  </a:rPr>
                  <a:t> less than or equal to </a:t>
                </a:r>
                <a14:m>
                  <m:oMath xmlns:m="http://schemas.openxmlformats.org/officeDocument/2006/math">
                    <m:r>
                      <a:rPr kumimoji="1" lang="en-US" altLang="zh-CN" i="1" dirty="0" smtClean="0">
                        <a:latin typeface="Cambria Math" panose="02040503050406030204" pitchFamily="18" charset="0"/>
                      </a:rPr>
                      <m:t>𝑥</m:t>
                    </m:r>
                  </m:oMath>
                </a14:m>
                <a:r>
                  <a:rPr kumimoji="1" lang="en-US" altLang="zh-CN" dirty="0">
                    <a:latin typeface="Arial" panose="020B0604020202020204" pitchFamily="34" charset="0"/>
                  </a:rPr>
                  <a:t>:</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𝐹</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en-US" altLang="zh-CN" dirty="0">
                  <a:latin typeface="Arial" panose="020B0604020202020204" pitchFamily="34" charset="0"/>
                </a:endParaRPr>
              </a:p>
              <a:p>
                <a:pPr lvl="1"/>
                <a:r>
                  <a:rPr kumimoji="1" lang="en-US" altLang="zh-CN" dirty="0">
                    <a:latin typeface="Arial" panose="020B0604020202020204" pitchFamily="34" charset="0"/>
                  </a:rPr>
                  <a:t>For continuous </a:t>
                </a:r>
                <a:r>
                  <a:rPr kumimoji="1" lang="en-US" altLang="zh-CN" dirty="0" err="1">
                    <a:latin typeface="Arial" panose="020B0604020202020204" pitchFamily="34" charset="0"/>
                  </a:rPr>
                  <a:t>r.v.</a:t>
                </a:r>
                <a:r>
                  <a:rPr kumimoji="1" lang="en-US" altLang="zh-CN" dirty="0">
                    <a:latin typeface="Arial" panose="020B0604020202020204" pitchFamily="34" charset="0"/>
                  </a:rPr>
                  <a:t>, we have</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𝐹</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nary>
                        <m:naryPr>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r>
                            <a:rPr kumimoji="1" lang="en-US" altLang="zh-CN" b="0" i="1" smtClean="0">
                              <a:latin typeface="Cambria Math" panose="02040503050406030204" pitchFamily="18" charset="0"/>
                            </a:rPr>
                            <m:t>𝑥</m:t>
                          </m:r>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e>
                          </m:d>
                        </m:e>
                      </m:nary>
                      <m:r>
                        <a:rPr kumimoji="1" lang="en-US" altLang="zh-CN" b="0" i="1" smtClean="0">
                          <a:latin typeface="Cambria Math" panose="02040503050406030204" pitchFamily="18" charset="0"/>
                        </a:rPr>
                        <m:t>𝑑𝑡</m:t>
                      </m:r>
                    </m:oMath>
                  </m:oMathPara>
                </a14:m>
                <a:endParaRPr kumimoji="1" lang="en-US" altLang="zh-CN" dirty="0">
                  <a:latin typeface="Arial" panose="020B0604020202020204" pitchFamily="34" charset="0"/>
                </a:endParaRPr>
              </a:p>
              <a:p>
                <a:pPr marL="154484" lvl="1" indent="0">
                  <a:buNone/>
                </a:pPr>
                <a:endParaRPr kumimoji="1" lang="en-US"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1486E063-EB7A-39FD-A943-D0DD5DC1BFB6}"/>
                  </a:ext>
                </a:extLst>
              </p:cNvPr>
              <p:cNvSpPr>
                <a:spLocks noGrp="1" noRot="1" noChangeAspect="1" noMove="1" noResize="1" noEditPoints="1" noAdjustHandles="1" noChangeArrowheads="1" noChangeShapeType="1" noTextEdit="1"/>
              </p:cNvSpPr>
              <p:nvPr>
                <p:ph idx="1"/>
              </p:nvPr>
            </p:nvSpPr>
            <p:spPr>
              <a:blipFill>
                <a:blip r:embed="rId2"/>
                <a:stretch>
                  <a:fillRect l="-925" t="-1405" b="-796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6927290-3ECC-7BAF-375C-D4FD1E0D0276}"/>
              </a:ext>
            </a:extLst>
          </p:cNvPr>
          <p:cNvPicPr>
            <a:picLocks noChangeAspect="1"/>
          </p:cNvPicPr>
          <p:nvPr/>
        </p:nvPicPr>
        <p:blipFill>
          <a:blip r:embed="rId3"/>
          <a:stretch>
            <a:fillRect/>
          </a:stretch>
        </p:blipFill>
        <p:spPr>
          <a:xfrm>
            <a:off x="8077200" y="3429000"/>
            <a:ext cx="2959100" cy="2438400"/>
          </a:xfrm>
          <a:prstGeom prst="rect">
            <a:avLst/>
          </a:prstGeom>
        </p:spPr>
      </p:pic>
    </p:spTree>
    <p:extLst>
      <p:ext uri="{BB962C8B-B14F-4D97-AF65-F5344CB8AC3E}">
        <p14:creationId xmlns:p14="http://schemas.microsoft.com/office/powerpoint/2010/main" val="3821798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62E15-C8D2-A703-F782-36C28E5139FE}"/>
              </a:ext>
            </a:extLst>
          </p:cNvPr>
          <p:cNvSpPr>
            <a:spLocks noGrp="1"/>
          </p:cNvSpPr>
          <p:nvPr>
            <p:ph type="title"/>
          </p:nvPr>
        </p:nvSpPr>
        <p:spPr/>
        <p:txBody>
          <a:bodyPr/>
          <a:lstStyle/>
          <a:p>
            <a:r>
              <a:rPr kumimoji="1" lang="en-US" altLang="zh-CN" dirty="0"/>
              <a:t>Random Vector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F6E294-D792-FF41-F412-6118F74BFAEA}"/>
                  </a:ext>
                </a:extLst>
              </p:cNvPr>
              <p:cNvSpPr>
                <a:spLocks noGrp="1"/>
              </p:cNvSpPr>
              <p:nvPr>
                <p:ph idx="1"/>
              </p:nvPr>
            </p:nvSpPr>
            <p:spPr/>
            <p:txBody>
              <a:bodyPr/>
              <a:lstStyle/>
              <a:p>
                <a:r>
                  <a:rPr kumimoji="1" lang="en-US" altLang="zh-CN" dirty="0"/>
                  <a:t>A vector consisting of a set of random variables</a:t>
                </a:r>
              </a:p>
              <a:p>
                <a:r>
                  <a:rPr kumimoji="1" lang="en-US" altLang="zh-CN" dirty="0"/>
                  <a:t>Multivariate distribution</a:t>
                </a:r>
              </a:p>
              <a:p>
                <a:pPr lvl="1"/>
                <a:r>
                  <a:rPr kumimoji="1" lang="en-US" altLang="zh-CN" dirty="0"/>
                  <a:t>Discrete </a:t>
                </a:r>
                <a:r>
                  <a:rPr kumimoji="1" lang="en-US" altLang="zh-CN" dirty="0" err="1"/>
                  <a:t>r.v.</a:t>
                </a:r>
                <a:r>
                  <a:rPr kumimoji="1" lang="en-US" altLang="zh-CN" dirty="0"/>
                  <a:t>: Joint Probability Distribution</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i="1">
                                  <a:latin typeface="Cambria Math" panose="02040503050406030204" pitchFamily="18" charset="0"/>
                                </a:rPr>
                                <m:t>𝑛</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e>
                      </m:d>
                    </m:oMath>
                  </m:oMathPara>
                </a14:m>
                <a:endParaRPr kumimoji="1" lang="en-US" altLang="zh-CN" dirty="0"/>
              </a:p>
              <a:p>
                <a:pPr lvl="1"/>
                <a:r>
                  <a:rPr kumimoji="1" lang="en-US" altLang="zh-CN" dirty="0"/>
                  <a:t>Continuous </a:t>
                </a:r>
                <a:r>
                  <a:rPr kumimoji="1" lang="en-US" altLang="zh-CN" dirty="0" err="1"/>
                  <a:t>r.v.</a:t>
                </a:r>
                <a:r>
                  <a:rPr kumimoji="1" lang="en-US" altLang="zh-CN" dirty="0"/>
                  <a:t>: Joint probability density </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oMath>
                </a14:m>
                <a:r>
                  <a:rPr kumimoji="1" lang="en-US" altLang="zh-CN" dirty="0"/>
                  <a:t>)</a:t>
                </a:r>
              </a:p>
              <a:p>
                <a:pPr lvl="1"/>
                <a:r>
                  <a:rPr kumimoji="1" lang="en-US" altLang="zh-CN" dirty="0"/>
                  <a:t>Joint Distribution Function:</a:t>
                </a:r>
              </a:p>
              <a:p>
                <a:pPr marL="154484" lvl="1"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𝐹</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𝑛</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𝑛</m:t>
                              </m:r>
                            </m:sub>
                          </m:sSub>
                        </m:e>
                      </m:d>
                    </m:oMath>
                    <m:oMath xmlns:m="http://schemas.openxmlformats.org/officeDocument/2006/math">
                      <m:r>
                        <a:rPr kumimoji="1" lang="en-US" altLang="zh-CN" b="0" i="1" smtClean="0">
                          <a:latin typeface="Cambria Math" panose="02040503050406030204" pitchFamily="18" charset="0"/>
                        </a:rPr>
                        <m:t>=</m:t>
                      </m:r>
                      <m:nary>
                        <m:naryPr>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sup>
                        <m:e>
                          <m:nary>
                            <m:naryPr>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Sub>
                            </m:sup>
                            <m:e>
                              <m:r>
                                <a:rPr kumimoji="1" lang="en-US" altLang="zh-CN" b="0" i="1" smtClean="0">
                                  <a:latin typeface="Cambria Math" panose="02040503050406030204" pitchFamily="18" charset="0"/>
                                </a:rPr>
                                <m:t>⋯</m:t>
                              </m:r>
                              <m:nary>
                                <m:naryPr>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𝑛</m:t>
                                      </m:r>
                                    </m:sub>
                                  </m:sSub>
                                </m:sup>
                                <m:e>
                                  <m:r>
                                    <a:rPr kumimoji="1" lang="en-US" altLang="zh-CN" b="0" i="1" smtClean="0">
                                      <a:latin typeface="Cambria Math" panose="02040503050406030204" pitchFamily="18" charset="0"/>
                                    </a:rPr>
                                    <m:t>𝑓</m:t>
                                  </m:r>
                                </m:e>
                              </m:nary>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𝑛</m:t>
                                      </m:r>
                                    </m:sub>
                                  </m:sSub>
                                </m:e>
                              </m:d>
                              <m:r>
                                <a:rPr kumimoji="1" lang="en-US" altLang="zh-CN" b="0" i="1" smtClean="0">
                                  <a:latin typeface="Cambria Math" panose="02040503050406030204" pitchFamily="18" charset="0"/>
                                </a:rPr>
                                <m:t>𝑑</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𝑑</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𝑑</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𝑛</m:t>
                                  </m:r>
                                </m:sub>
                              </m:sSub>
                            </m:e>
                          </m:nary>
                        </m:e>
                      </m:nary>
                    </m:oMath>
                  </m:oMathPara>
                </a14:m>
                <a:endParaRPr kumimoji="1" lang="en-US" altLang="zh-CN" dirty="0"/>
              </a:p>
            </p:txBody>
          </p:sp>
        </mc:Choice>
        <mc:Fallback xmlns="">
          <p:sp>
            <p:nvSpPr>
              <p:cNvPr id="3" name="内容占位符 2">
                <a:extLst>
                  <a:ext uri="{FF2B5EF4-FFF2-40B4-BE49-F238E27FC236}">
                    <a16:creationId xmlns:a16="http://schemas.microsoft.com/office/drawing/2014/main" id="{40F6E294-D792-FF41-F412-6118F74BFAEA}"/>
                  </a:ext>
                </a:extLst>
              </p:cNvPr>
              <p:cNvSpPr>
                <a:spLocks noGrp="1" noRot="1" noChangeAspect="1" noMove="1" noResize="1" noEditPoints="1" noAdjustHandles="1" noChangeArrowheads="1" noChangeShapeType="1" noTextEdit="1"/>
              </p:cNvSpPr>
              <p:nvPr>
                <p:ph idx="1"/>
              </p:nvPr>
            </p:nvSpPr>
            <p:spPr>
              <a:blipFill>
                <a:blip r:embed="rId2"/>
                <a:stretch>
                  <a:fillRect l="-925" t="-1405"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5552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CB45F-BF04-6822-538A-B0871ECAC69F}"/>
              </a:ext>
            </a:extLst>
          </p:cNvPr>
          <p:cNvSpPr>
            <a:spLocks noGrp="1"/>
          </p:cNvSpPr>
          <p:nvPr>
            <p:ph type="title"/>
          </p:nvPr>
        </p:nvSpPr>
        <p:spPr/>
        <p:txBody>
          <a:bodyPr/>
          <a:lstStyle/>
          <a:p>
            <a:r>
              <a:rPr kumimoji="1" lang="en-US" altLang="zh-CN" dirty="0"/>
              <a:t>Marginal Distribution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2818548-673B-02FB-BD65-65E222936B65}"/>
                  </a:ext>
                </a:extLst>
              </p:cNvPr>
              <p:cNvSpPr>
                <a:spLocks noGrp="1"/>
              </p:cNvSpPr>
              <p:nvPr>
                <p:ph idx="1"/>
              </p:nvPr>
            </p:nvSpPr>
            <p:spPr/>
            <p:txBody>
              <a:bodyPr/>
              <a:lstStyle/>
              <a:p>
                <a:r>
                  <a:rPr kumimoji="1" lang="en" altLang="zh-CN" dirty="0">
                    <a:latin typeface="Arial" panose="020B0604020202020204" pitchFamily="34" charset="0"/>
                  </a:rPr>
                  <a:t>Marginal probability mass function</a:t>
                </a:r>
              </a:p>
              <a:p>
                <a:pPr lvl="1"/>
                <a:r>
                  <a:rPr kumimoji="1" lang="en" altLang="zh-CN" dirty="0">
                    <a:latin typeface="Arial" panose="020B0604020202020204" pitchFamily="34" charset="0"/>
                  </a:rPr>
                  <a:t>Given a known joint distribution of two discrete</a:t>
                </a:r>
                <a:r>
                  <a:rPr kumimoji="1" lang="zh-CN" altLang="en-US" dirty="0">
                    <a:latin typeface="Arial" panose="020B0604020202020204" pitchFamily="34" charset="0"/>
                  </a:rPr>
                  <a:t> </a:t>
                </a:r>
                <a:r>
                  <a:rPr kumimoji="1" lang="en-US" altLang="zh-CN" dirty="0" err="1">
                    <a:latin typeface="Arial" panose="020B0604020202020204" pitchFamily="34" charset="0"/>
                  </a:rPr>
                  <a:t>r.v.</a:t>
                </a:r>
                <a:r>
                  <a:rPr kumimoji="1" lang="en" altLang="zh-CN" dirty="0">
                    <a:latin typeface="Arial" panose="020B0604020202020204" pitchFamily="34" charset="0"/>
                  </a:rPr>
                  <a:t> X and Y, the marginal distribution of either variable – X for example – is the probability distribution of X when the values of Y are not taken into consideration.</a:t>
                </a:r>
              </a:p>
              <a:p>
                <a:pPr marL="154484" lvl="1"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𝑋</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m:t>
                      </m:r>
                      <m:nary>
                        <m:naryPr>
                          <m:chr m:val="∑"/>
                          <m:limLoc m:val="subSup"/>
                          <m:supHide m:val="on"/>
                          <m:ctrlPr>
                            <a:rPr kumimoji="1" lang="en-US" altLang="zh-CN" b="0" i="1" smtClean="0">
                              <a:latin typeface="Cambria Math" panose="02040503050406030204" pitchFamily="18" charset="0"/>
                            </a:rPr>
                          </m:ctrlPr>
                        </m:naryPr>
                        <m:sub>
                          <m:r>
                            <m:rPr>
                              <m:brk m:alnAt="9"/>
                            </m:rPr>
                            <a:rPr kumimoji="1" lang="en-US" altLang="zh-CN" b="0" i="1" smtClean="0">
                              <a:latin typeface="Cambria Math" panose="02040503050406030204" pitchFamily="18" charset="0"/>
                            </a:rPr>
                            <m:t>𝑗</m:t>
                          </m:r>
                        </m:sub>
                        <m:sup/>
                        <m:e>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𝑗</m:t>
                                  </m:r>
                                </m:sub>
                              </m:sSub>
                            </m:e>
                          </m:d>
                        </m:e>
                      </m:nary>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𝑜𝑟</m:t>
                      </m:r>
                      <m:r>
                        <a:rPr kumimoji="1" lang="en-US" altLang="zh-CN" b="0" i="1" smtClean="0">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𝑌</m:t>
                          </m:r>
                        </m:sub>
                      </m:sSub>
                      <m:d>
                        <m:dPr>
                          <m:ctrlPr>
                            <a:rPr kumimoji="1" lang="en-US" altLang="zh-CN" i="1">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𝑗</m:t>
                              </m:r>
                            </m:sub>
                          </m:sSub>
                        </m:e>
                      </m:d>
                      <m:r>
                        <a:rPr kumimoji="1" lang="en-US" altLang="zh-CN" i="1">
                          <a:latin typeface="Cambria Math" panose="02040503050406030204" pitchFamily="18" charset="0"/>
                        </a:rPr>
                        <m:t>=</m:t>
                      </m:r>
                      <m:nary>
                        <m:naryPr>
                          <m:chr m:val="∑"/>
                          <m:limLoc m:val="subSup"/>
                          <m:supHide m:val="on"/>
                          <m:ctrlPr>
                            <a:rPr kumimoji="1" lang="en-US" altLang="zh-CN" i="1">
                              <a:latin typeface="Cambria Math" panose="02040503050406030204" pitchFamily="18" charset="0"/>
                            </a:rPr>
                          </m:ctrlPr>
                        </m:naryPr>
                        <m:sub>
                          <m:r>
                            <m:rPr>
                              <m:brk m:alnAt="9"/>
                            </m:rPr>
                            <a:rPr kumimoji="1" lang="en-US" altLang="zh-CN" b="0" i="1" smtClean="0">
                              <a:latin typeface="Cambria Math" panose="02040503050406030204" pitchFamily="18" charset="0"/>
                            </a:rPr>
                            <m:t>𝑖</m:t>
                          </m:r>
                        </m:sub>
                        <m:sup/>
                        <m:e>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𝑗</m:t>
                                  </m:r>
                                </m:sub>
                              </m:sSub>
                            </m:e>
                          </m:d>
                        </m:e>
                      </m:nary>
                    </m:oMath>
                  </m:oMathPara>
                </a14:m>
                <a:endParaRPr kumimoji="1" lang="en-US" altLang="zh-CN" dirty="0">
                  <a:latin typeface="Arial" panose="020B0604020202020204" pitchFamily="34" charset="0"/>
                </a:endParaRPr>
              </a:p>
              <a:p>
                <a:r>
                  <a:rPr kumimoji="1" lang="en-US" altLang="zh-CN" dirty="0">
                    <a:latin typeface="Arial" panose="020B0604020202020204" pitchFamily="34" charset="0"/>
                  </a:rPr>
                  <a:t>Marginal probability density function</a:t>
                </a:r>
              </a:p>
              <a:p>
                <a:pPr marL="154484" lvl="1"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𝑋</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nary>
                        <m:naryPr>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𝑑𝑦</m:t>
                          </m:r>
                        </m:e>
                      </m:nary>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𝑜𝑟</m:t>
                      </m:r>
                      <m:r>
                        <a:rPr kumimoji="1" lang="en-US" altLang="zh-CN" b="0" i="1" smtClean="0">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b="0" i="1" smtClean="0">
                              <a:latin typeface="Cambria Math" panose="02040503050406030204" pitchFamily="18" charset="0"/>
                            </a:rPr>
                            <m:t>𝑌</m:t>
                          </m:r>
                        </m:sub>
                      </m:sSub>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𝑦</m:t>
                          </m:r>
                        </m:e>
                      </m:d>
                      <m:r>
                        <a:rPr kumimoji="1" lang="en-US" altLang="zh-CN" i="1">
                          <a:latin typeface="Cambria Math" panose="02040503050406030204" pitchFamily="18" charset="0"/>
                        </a:rPr>
                        <m:t>=</m:t>
                      </m:r>
                      <m:nary>
                        <m:naryPr>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sup>
                        <m:e>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rPr>
                                <m:t>𝑦</m:t>
                              </m:r>
                            </m:e>
                          </m:d>
                          <m:r>
                            <a:rPr kumimoji="1" lang="en-US" altLang="zh-CN" i="1">
                              <a:latin typeface="Cambria Math" panose="02040503050406030204" pitchFamily="18" charset="0"/>
                            </a:rPr>
                            <m:t>𝑑</m:t>
                          </m:r>
                          <m:r>
                            <a:rPr kumimoji="1" lang="en-US" altLang="zh-CN" b="0" i="1" smtClean="0">
                              <a:latin typeface="Cambria Math" panose="02040503050406030204" pitchFamily="18" charset="0"/>
                            </a:rPr>
                            <m:t>𝑥</m:t>
                          </m:r>
                        </m:e>
                      </m:nary>
                    </m:oMath>
                  </m:oMathPara>
                </a14:m>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B2818548-673B-02FB-BD65-65E222936B65}"/>
                  </a:ext>
                </a:extLst>
              </p:cNvPr>
              <p:cNvSpPr>
                <a:spLocks noGrp="1" noRot="1" noChangeAspect="1" noMove="1" noResize="1" noEditPoints="1" noAdjustHandles="1" noChangeArrowheads="1" noChangeShapeType="1" noTextEdit="1"/>
              </p:cNvSpPr>
              <p:nvPr>
                <p:ph idx="1"/>
              </p:nvPr>
            </p:nvSpPr>
            <p:spPr>
              <a:blipFill>
                <a:blip r:embed="rId2"/>
                <a:stretch>
                  <a:fillRect l="-925" t="-1405" r="-1387"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142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3CE2-4AAE-8B2B-7F92-23A20B1645D1}"/>
              </a:ext>
            </a:extLst>
          </p:cNvPr>
          <p:cNvSpPr>
            <a:spLocks noGrp="1"/>
          </p:cNvSpPr>
          <p:nvPr>
            <p:ph type="title"/>
          </p:nvPr>
        </p:nvSpPr>
        <p:spPr/>
        <p:txBody>
          <a:bodyPr/>
          <a:lstStyle/>
          <a:p>
            <a:r>
              <a:rPr kumimoji="1" lang="en-US" altLang="zh-CN" dirty="0"/>
              <a:t>Conditional Probability</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5E75BA-BC67-EFD5-54BB-3D158A9C386A}"/>
                  </a:ext>
                </a:extLst>
              </p:cNvPr>
              <p:cNvSpPr>
                <a:spLocks noGrp="1"/>
              </p:cNvSpPr>
              <p:nvPr>
                <p:ph idx="1"/>
              </p:nvPr>
            </p:nvSpPr>
            <p:spPr/>
            <p:txBody>
              <a:bodyPr/>
              <a:lstStyle/>
              <a:p>
                <a:r>
                  <a:rPr kumimoji="1" lang="en-US" altLang="zh-CN" dirty="0">
                    <a:latin typeface="Arial" panose="020B0604020202020204" pitchFamily="34" charset="0"/>
                  </a:rPr>
                  <a:t>For a discrete random vector </a:t>
                </a:r>
                <a14:m>
                  <m:oMath xmlns:m="http://schemas.openxmlformats.org/officeDocument/2006/math">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𝑋</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𝑌</m:t>
                    </m:r>
                    <m:r>
                      <a:rPr kumimoji="1" lang="en-US" altLang="zh-CN" i="1" dirty="0" smtClean="0">
                        <a:latin typeface="Cambria Math" panose="02040503050406030204" pitchFamily="18" charset="0"/>
                      </a:rPr>
                      <m:t>)</m:t>
                    </m:r>
                  </m:oMath>
                </a14:m>
                <a:r>
                  <a:rPr kumimoji="1" lang="en-US" altLang="zh-CN" dirty="0">
                    <a:latin typeface="Arial" panose="020B0604020202020204" pitchFamily="34" charset="0"/>
                  </a:rPr>
                  <a:t>, when </a:t>
                </a:r>
                <a14:m>
                  <m:oMath xmlns:m="http://schemas.openxmlformats.org/officeDocument/2006/math">
                    <m:r>
                      <a:rPr kumimoji="1" lang="en-US" altLang="zh-CN" i="1" dirty="0" smtClean="0">
                        <a:latin typeface="Cambria Math" panose="02040503050406030204" pitchFamily="18" charset="0"/>
                      </a:rPr>
                      <m:t>𝑋</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𝑥</m:t>
                    </m:r>
                  </m:oMath>
                </a14:m>
                <a:r>
                  <a:rPr kumimoji="1" lang="en-US" altLang="zh-CN" dirty="0">
                    <a:latin typeface="Arial" panose="020B0604020202020204" pitchFamily="34" charset="0"/>
                  </a:rPr>
                  <a:t> is known, the conditional probability of </a:t>
                </a:r>
                <a:r>
                  <a:rPr kumimoji="1" lang="en-US" altLang="zh-CN" dirty="0" err="1">
                    <a:latin typeface="Arial" panose="020B0604020202020204" pitchFamily="34" charset="0"/>
                  </a:rPr>
                  <a:t>r.v.</a:t>
                </a:r>
                <a:r>
                  <a:rPr kumimoji="1" lang="en-US" altLang="zh-CN" dirty="0">
                    <a:latin typeface="Arial" panose="020B0604020202020204" pitchFamily="34" charset="0"/>
                  </a:rPr>
                  <a:t> </a:t>
                </a:r>
                <a14:m>
                  <m:oMath xmlns:m="http://schemas.openxmlformats.org/officeDocument/2006/math">
                    <m:r>
                      <a:rPr kumimoji="1" lang="en-US" altLang="zh-CN" i="1" dirty="0" smtClean="0">
                        <a:latin typeface="Cambria Math" panose="02040503050406030204" pitchFamily="18" charset="0"/>
                      </a:rPr>
                      <m:t>𝑌</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𝑦</m:t>
                    </m:r>
                  </m:oMath>
                </a14:m>
                <a:r>
                  <a:rPr kumimoji="1" lang="en-US" altLang="zh-CN" dirty="0">
                    <a:latin typeface="Arial" panose="020B0604020202020204" pitchFamily="34" charset="0"/>
                  </a:rPr>
                  <a:t> is</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rPr>
                        <m:t>𝑝</m:t>
                      </m:r>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𝑦</m:t>
                          </m:r>
                        </m:e>
                        <m:e>
                          <m:r>
                            <a:rPr kumimoji="1" lang="en-US" altLang="zh-CN" b="0" i="1" smtClean="0">
                              <a:solidFill>
                                <a:srgbClr val="000000"/>
                              </a:solidFill>
                              <a:latin typeface="Cambria Math" panose="02040503050406030204" pitchFamily="18" charset="0"/>
                            </a:rPr>
                            <m:t>𝑥</m:t>
                          </m:r>
                        </m:e>
                      </m:d>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𝑃</m:t>
                      </m:r>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𝑌</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𝑦</m:t>
                          </m:r>
                        </m:e>
                        <m:e>
                          <m:r>
                            <a:rPr kumimoji="1" lang="en-US" altLang="zh-CN" b="0" i="1" smtClean="0">
                              <a:solidFill>
                                <a:srgbClr val="000000"/>
                              </a:solidFill>
                              <a:latin typeface="Cambria Math" panose="02040503050406030204" pitchFamily="18" charset="0"/>
                            </a:rPr>
                            <m:t>𝑋</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𝑥</m:t>
                          </m:r>
                        </m:e>
                      </m:d>
                      <m:r>
                        <a:rPr kumimoji="1" lang="en-US" altLang="zh-CN" b="0" i="1" smtClean="0">
                          <a:solidFill>
                            <a:srgbClr val="000000"/>
                          </a:solidFill>
                          <a:latin typeface="Cambria Math" panose="02040503050406030204" pitchFamily="18" charset="0"/>
                        </a:rPr>
                        <m:t>=</m:t>
                      </m:r>
                      <m:f>
                        <m:fPr>
                          <m:ctrlPr>
                            <a:rPr kumimoji="1" lang="en-US" altLang="zh-CN" b="0"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𝑝</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𝑥</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𝑦</m:t>
                          </m:r>
                          <m:r>
                            <a:rPr kumimoji="1" lang="en-US" altLang="zh-CN" b="0" i="1" smtClean="0">
                              <a:solidFill>
                                <a:srgbClr val="000000"/>
                              </a:solidFill>
                              <a:latin typeface="Cambria Math" panose="02040503050406030204" pitchFamily="18" charset="0"/>
                            </a:rPr>
                            <m:t>)</m:t>
                          </m:r>
                        </m:num>
                        <m:den>
                          <m:r>
                            <a:rPr kumimoji="1" lang="en-US" altLang="zh-CN" b="0" i="1" smtClean="0">
                              <a:solidFill>
                                <a:srgbClr val="000000"/>
                              </a:solidFill>
                              <a:latin typeface="Cambria Math" panose="02040503050406030204" pitchFamily="18" charset="0"/>
                            </a:rPr>
                            <m:t>𝑝</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𝑥</m:t>
                          </m:r>
                          <m:r>
                            <a:rPr kumimoji="1" lang="en-US" altLang="zh-CN" b="0" i="1" smtClean="0">
                              <a:solidFill>
                                <a:srgbClr val="000000"/>
                              </a:solidFill>
                              <a:latin typeface="Cambria Math" panose="02040503050406030204" pitchFamily="18" charset="0"/>
                            </a:rPr>
                            <m:t>)</m:t>
                          </m:r>
                        </m:den>
                      </m:f>
                    </m:oMath>
                  </m:oMathPara>
                </a14:m>
                <a:endParaRPr kumimoji="1" lang="zh-CN" altLang="en-US" dirty="0">
                  <a:solidFill>
                    <a:srgbClr val="000000"/>
                  </a:solidFill>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85E75BA-BC67-EFD5-54BB-3D158A9C386A}"/>
                  </a:ext>
                </a:extLst>
              </p:cNvPr>
              <p:cNvSpPr>
                <a:spLocks noGrp="1" noRot="1" noChangeAspect="1" noMove="1" noResize="1" noEditPoints="1" noAdjustHandles="1" noChangeArrowheads="1" noChangeShapeType="1" noTextEdit="1"/>
              </p:cNvSpPr>
              <p:nvPr>
                <p:ph idx="1"/>
              </p:nvPr>
            </p:nvSpPr>
            <p:spPr>
              <a:blipFill>
                <a:blip r:embed="rId2"/>
                <a:stretch>
                  <a:fillRect l="-925" t="-1405" r="-80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B4DA494-3320-933C-7E89-BD294948B918}"/>
              </a:ext>
            </a:extLst>
          </p:cNvPr>
          <p:cNvPicPr>
            <a:picLocks noChangeAspect="1"/>
          </p:cNvPicPr>
          <p:nvPr/>
        </p:nvPicPr>
        <p:blipFill>
          <a:blip r:embed="rId3"/>
          <a:stretch>
            <a:fillRect/>
          </a:stretch>
        </p:blipFill>
        <p:spPr>
          <a:xfrm>
            <a:off x="4152900" y="3352800"/>
            <a:ext cx="3886200" cy="2667000"/>
          </a:xfrm>
          <a:prstGeom prst="rect">
            <a:avLst/>
          </a:prstGeom>
        </p:spPr>
      </p:pic>
    </p:spTree>
    <p:extLst>
      <p:ext uri="{BB962C8B-B14F-4D97-AF65-F5344CB8AC3E}">
        <p14:creationId xmlns:p14="http://schemas.microsoft.com/office/powerpoint/2010/main" val="309863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A6F95-FBB4-5D22-4C0A-041B37A9B86B}"/>
              </a:ext>
            </a:extLst>
          </p:cNvPr>
          <p:cNvSpPr>
            <a:spLocks noGrp="1"/>
          </p:cNvSpPr>
          <p:nvPr>
            <p:ph type="title"/>
          </p:nvPr>
        </p:nvSpPr>
        <p:spPr/>
        <p:txBody>
          <a:bodyPr/>
          <a:lstStyle/>
          <a:p>
            <a:r>
              <a:rPr kumimoji="1" lang="en-US" altLang="zh-CN" dirty="0"/>
              <a:t>An</a:t>
            </a:r>
            <a:r>
              <a:rPr kumimoji="1" lang="zh-CN" altLang="en-US" dirty="0"/>
              <a:t> </a:t>
            </a:r>
            <a:r>
              <a:rPr kumimoji="1" lang="en-US" altLang="zh-CN" dirty="0"/>
              <a:t>example of conditional probability</a:t>
            </a:r>
            <a:endParaRPr kumimoji="1" lang="zh-CN" altLang="en-US" dirty="0"/>
          </a:p>
        </p:txBody>
      </p:sp>
      <p:pic>
        <p:nvPicPr>
          <p:cNvPr id="4" name="内容占位符 3">
            <a:extLst>
              <a:ext uri="{FF2B5EF4-FFF2-40B4-BE49-F238E27FC236}">
                <a16:creationId xmlns:a16="http://schemas.microsoft.com/office/drawing/2014/main" id="{2B5C8FA1-F34C-FBF8-3AEB-D61EEE5B6A46}"/>
              </a:ext>
            </a:extLst>
          </p:cNvPr>
          <p:cNvPicPr>
            <a:picLocks noGrp="1" noChangeAspect="1"/>
          </p:cNvPicPr>
          <p:nvPr>
            <p:ph idx="1"/>
          </p:nvPr>
        </p:nvPicPr>
        <p:blipFill>
          <a:blip r:embed="rId2"/>
          <a:stretch>
            <a:fillRect/>
          </a:stretch>
        </p:blipFill>
        <p:spPr>
          <a:xfrm>
            <a:off x="609600" y="1025878"/>
            <a:ext cx="10972800" cy="5339644"/>
          </a:xfrm>
          <a:prstGeom prst="rect">
            <a:avLst/>
          </a:prstGeom>
        </p:spPr>
      </p:pic>
    </p:spTree>
    <p:extLst>
      <p:ext uri="{BB962C8B-B14F-4D97-AF65-F5344CB8AC3E}">
        <p14:creationId xmlns:p14="http://schemas.microsoft.com/office/powerpoint/2010/main" val="705783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72705-4539-ED7A-AF73-D459AFD756D5}"/>
              </a:ext>
            </a:extLst>
          </p:cNvPr>
          <p:cNvSpPr>
            <a:spLocks noGrp="1"/>
          </p:cNvSpPr>
          <p:nvPr>
            <p:ph type="title"/>
          </p:nvPr>
        </p:nvSpPr>
        <p:spPr/>
        <p:txBody>
          <a:bodyPr/>
          <a:lstStyle/>
          <a:p>
            <a:r>
              <a:rPr kumimoji="1" lang="en-US" altLang="zh-CN" dirty="0"/>
              <a:t>Sampling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F2039A-5540-96CE-0280-59027B5F79BF}"/>
                  </a:ext>
                </a:extLst>
              </p:cNvPr>
              <p:cNvSpPr>
                <a:spLocks noGrp="1"/>
              </p:cNvSpPr>
              <p:nvPr>
                <p:ph idx="1"/>
              </p:nvPr>
            </p:nvSpPr>
            <p:spPr/>
            <p:txBody>
              <a:bodyPr/>
              <a:lstStyle/>
              <a:p>
                <a:r>
                  <a:rPr kumimoji="1" lang="en-US" altLang="zh-CN" dirty="0">
                    <a:latin typeface="Arial" panose="020B0604020202020204" pitchFamily="34" charset="0"/>
                  </a:rPr>
                  <a:t>Sampling: given a probability distribution p(x), generate samples that meet the conditions</a:t>
                </a:r>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𝑥</m:t>
                          </m:r>
                        </m:e>
                        <m:sup>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1</m:t>
                          </m:r>
                          <m:r>
                            <a:rPr kumimoji="1" lang="en-US" altLang="zh-CN" b="0" i="1" smtClean="0">
                              <a:solidFill>
                                <a:srgbClr val="000000"/>
                              </a:solidFill>
                              <a:latin typeface="Cambria Math" panose="02040503050406030204" pitchFamily="18" charset="0"/>
                            </a:rPr>
                            <m:t>)</m:t>
                          </m:r>
                        </m:sup>
                      </m:sSup>
                      <m:r>
                        <a:rPr kumimoji="1" lang="en-US" altLang="zh-CN" b="0" i="1"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r>
                            <a:rPr kumimoji="1" lang="en-US" altLang="zh-CN" i="1">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2</m:t>
                          </m:r>
                          <m:r>
                            <a:rPr kumimoji="1" lang="en-US" altLang="zh-CN" i="1">
                              <a:solidFill>
                                <a:srgbClr val="000000"/>
                              </a:solidFill>
                              <a:latin typeface="Cambria Math" panose="02040503050406030204" pitchFamily="18" charset="0"/>
                            </a:rPr>
                            <m:t>)</m:t>
                          </m:r>
                        </m:sup>
                      </m:sSup>
                      <m:r>
                        <a:rPr kumimoji="1" lang="en-US" altLang="zh-CN" b="0" i="1"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𝑁</m:t>
                              </m:r>
                            </m:e>
                          </m:d>
                        </m:sup>
                      </m:sSup>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𝑝</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𝑥</m:t>
                      </m:r>
                      <m:r>
                        <a:rPr kumimoji="1" lang="en-US" altLang="zh-CN" b="0" i="1" smtClean="0">
                          <a:solidFill>
                            <a:srgbClr val="000000"/>
                          </a:solidFill>
                          <a:latin typeface="Cambria Math" panose="02040503050406030204" pitchFamily="18" charset="0"/>
                        </a:rPr>
                        <m:t>)</m:t>
                      </m:r>
                    </m:oMath>
                  </m:oMathPara>
                </a14:m>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74F2039A-5540-96CE-0280-59027B5F79BF}"/>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310C6AA-DD24-9611-3893-547109688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26025"/>
            <a:ext cx="4368800" cy="2273300"/>
          </a:xfrm>
          <a:prstGeom prst="rect">
            <a:avLst/>
          </a:prstGeom>
        </p:spPr>
      </p:pic>
      <p:pic>
        <p:nvPicPr>
          <p:cNvPr id="6" name="图片 5">
            <a:extLst>
              <a:ext uri="{FF2B5EF4-FFF2-40B4-BE49-F238E27FC236}">
                <a16:creationId xmlns:a16="http://schemas.microsoft.com/office/drawing/2014/main" id="{94778B63-09AE-B4C4-6397-D4DA66663469}"/>
              </a:ext>
            </a:extLst>
          </p:cNvPr>
          <p:cNvPicPr>
            <a:picLocks noChangeAspect="1"/>
          </p:cNvPicPr>
          <p:nvPr/>
        </p:nvPicPr>
        <p:blipFill>
          <a:blip r:embed="rId4"/>
          <a:stretch>
            <a:fillRect/>
          </a:stretch>
        </p:blipFill>
        <p:spPr>
          <a:xfrm>
            <a:off x="7391400" y="3035525"/>
            <a:ext cx="3200400" cy="2463800"/>
          </a:xfrm>
          <a:prstGeom prst="rect">
            <a:avLst/>
          </a:prstGeom>
        </p:spPr>
      </p:pic>
    </p:spTree>
    <p:extLst>
      <p:ext uri="{BB962C8B-B14F-4D97-AF65-F5344CB8AC3E}">
        <p14:creationId xmlns:p14="http://schemas.microsoft.com/office/powerpoint/2010/main" val="4238212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678668D-21DA-8CC3-AD7F-898BA900EA5E}"/>
              </a:ext>
            </a:extLst>
          </p:cNvPr>
          <p:cNvSpPr>
            <a:spLocks noGrp="1"/>
          </p:cNvSpPr>
          <p:nvPr>
            <p:ph idx="1"/>
          </p:nvPr>
        </p:nvSpPr>
        <p:spPr/>
        <p:txBody>
          <a:bodyPr/>
          <a:lstStyle/>
          <a:p>
            <a:r>
              <a:rPr lang="en-US" altLang="zh-CN" dirty="0">
                <a:latin typeface="Arial" panose="020B0604020202020204" pitchFamily="34" charset="0"/>
              </a:rPr>
              <a:t>Direct sampling</a:t>
            </a:r>
          </a:p>
          <a:p>
            <a:pPr lvl="1"/>
            <a:r>
              <a:rPr lang="en-US" altLang="zh-CN" dirty="0">
                <a:latin typeface="Arial" panose="020B0604020202020204" pitchFamily="34" charset="0"/>
                <a:cs typeface="Arial" panose="020B0604020202020204" pitchFamily="34" charset="0"/>
              </a:rPr>
              <a:t>Uniform distribution: Uniform[0.1)</a:t>
            </a:r>
          </a:p>
          <a:p>
            <a:pPr lvl="1"/>
            <a:endParaRPr lang="zh-CN" altLang="en-US" dirty="0">
              <a:latin typeface="Arial" panose="020B0604020202020204" pitchFamily="34" charset="0"/>
              <a:cs typeface="Arial" panose="020B0604020202020204" pitchFamily="34" charset="0"/>
            </a:endParaRPr>
          </a:p>
        </p:txBody>
      </p:sp>
      <p:sp>
        <p:nvSpPr>
          <p:cNvPr id="5" name="内容占位符 4">
            <a:extLst>
              <a:ext uri="{FF2B5EF4-FFF2-40B4-BE49-F238E27FC236}">
                <a16:creationId xmlns:a16="http://schemas.microsoft.com/office/drawing/2014/main" id="{0883EE5D-4DCE-11A5-8897-8817D5225E2C}"/>
              </a:ext>
            </a:extLst>
          </p:cNvPr>
          <p:cNvSpPr>
            <a:spLocks noGrp="1"/>
          </p:cNvSpPr>
          <p:nvPr>
            <p:ph idx="10"/>
          </p:nvPr>
        </p:nvSpPr>
        <p:spPr/>
        <p:txBody>
          <a:bodyPr/>
          <a:lstStyle/>
          <a:p>
            <a:r>
              <a:rPr lang="en-US" altLang="zh-CN" dirty="0">
                <a:latin typeface="Arial" panose="020B0604020202020204" pitchFamily="34" charset="0"/>
              </a:rPr>
              <a:t>Discrete distribution</a:t>
            </a:r>
          </a:p>
          <a:p>
            <a:endParaRPr lang="zh-CN" altLang="en-US" dirty="0">
              <a:latin typeface="Arial" panose="020B0604020202020204" pitchFamily="34" charset="0"/>
            </a:endParaRPr>
          </a:p>
        </p:txBody>
      </p:sp>
      <p:sp>
        <p:nvSpPr>
          <p:cNvPr id="2" name="标题 1">
            <a:extLst>
              <a:ext uri="{FF2B5EF4-FFF2-40B4-BE49-F238E27FC236}">
                <a16:creationId xmlns:a16="http://schemas.microsoft.com/office/drawing/2014/main" id="{B5EFDB74-CB50-5287-1E83-CAD24FF4315C}"/>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How to conduct random sampling?</a:t>
            </a:r>
            <a:endParaRPr kumimoji="1" lang="zh-CN" altLang="en-US" dirty="0"/>
          </a:p>
        </p:txBody>
      </p:sp>
      <p:pic>
        <p:nvPicPr>
          <p:cNvPr id="6" name="图片 5">
            <a:extLst>
              <a:ext uri="{FF2B5EF4-FFF2-40B4-BE49-F238E27FC236}">
                <a16:creationId xmlns:a16="http://schemas.microsoft.com/office/drawing/2014/main" id="{138C4A34-20F5-B6BA-3208-9745189A1926}"/>
              </a:ext>
            </a:extLst>
          </p:cNvPr>
          <p:cNvPicPr>
            <a:picLocks noChangeAspect="1"/>
          </p:cNvPicPr>
          <p:nvPr/>
        </p:nvPicPr>
        <p:blipFill>
          <a:blip r:embed="rId2"/>
          <a:stretch>
            <a:fillRect/>
          </a:stretch>
        </p:blipFill>
        <p:spPr>
          <a:xfrm>
            <a:off x="762000" y="2667000"/>
            <a:ext cx="4510394" cy="3397252"/>
          </a:xfrm>
          <a:prstGeom prst="rect">
            <a:avLst/>
          </a:prstGeom>
        </p:spPr>
      </p:pic>
      <p:pic>
        <p:nvPicPr>
          <p:cNvPr id="7" name="图片 6">
            <a:extLst>
              <a:ext uri="{FF2B5EF4-FFF2-40B4-BE49-F238E27FC236}">
                <a16:creationId xmlns:a16="http://schemas.microsoft.com/office/drawing/2014/main" id="{42B27697-E683-F6D6-D01C-2229F0A6382D}"/>
              </a:ext>
            </a:extLst>
          </p:cNvPr>
          <p:cNvPicPr>
            <a:picLocks noChangeAspect="1"/>
          </p:cNvPicPr>
          <p:nvPr/>
        </p:nvPicPr>
        <p:blipFill>
          <a:blip r:embed="rId3"/>
          <a:stretch>
            <a:fillRect/>
          </a:stretch>
        </p:blipFill>
        <p:spPr>
          <a:xfrm>
            <a:off x="6705600" y="1828800"/>
            <a:ext cx="3632200" cy="3848100"/>
          </a:xfrm>
          <a:prstGeom prst="rect">
            <a:avLst/>
          </a:prstGeom>
        </p:spPr>
      </p:pic>
    </p:spTree>
    <p:extLst>
      <p:ext uri="{BB962C8B-B14F-4D97-AF65-F5344CB8AC3E}">
        <p14:creationId xmlns:p14="http://schemas.microsoft.com/office/powerpoint/2010/main" val="3143873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326B727-1A02-14E8-76E7-581DE82BF0F2}"/>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How to conduct random sampling?</a:t>
            </a:r>
            <a:endParaRPr kumimoji="1" lang="zh-CN" altLang="en-US" dirty="0"/>
          </a:p>
        </p:txBody>
      </p:sp>
      <p:sp>
        <p:nvSpPr>
          <p:cNvPr id="5" name="内容占位符 4">
            <a:extLst>
              <a:ext uri="{FF2B5EF4-FFF2-40B4-BE49-F238E27FC236}">
                <a16:creationId xmlns:a16="http://schemas.microsoft.com/office/drawing/2014/main" id="{2842BD3F-036F-606C-43FC-419CEB0302B8}"/>
              </a:ext>
            </a:extLst>
          </p:cNvPr>
          <p:cNvSpPr>
            <a:spLocks noGrp="1"/>
          </p:cNvSpPr>
          <p:nvPr>
            <p:ph idx="1"/>
          </p:nvPr>
        </p:nvSpPr>
        <p:spPr/>
        <p:txBody>
          <a:bodyPr/>
          <a:lstStyle/>
          <a:p>
            <a:r>
              <a:rPr lang="en-US" altLang="zh-CN" dirty="0">
                <a:latin typeface="Arial" panose="020B0604020202020204" pitchFamily="34" charset="0"/>
              </a:rPr>
              <a:t>Other continuous distribution</a:t>
            </a:r>
          </a:p>
          <a:p>
            <a:pPr lvl="1"/>
            <a:r>
              <a:rPr lang="en-US" altLang="zh-CN" dirty="0">
                <a:latin typeface="Arial" panose="020B0604020202020204" pitchFamily="34" charset="0"/>
                <a:cs typeface="Arial" panose="020B0604020202020204" pitchFamily="34" charset="0"/>
              </a:rPr>
              <a:t>For example, Inverse Transform Sampling (</a:t>
            </a:r>
            <a:r>
              <a:rPr lang="zh-CN" altLang="en-US" dirty="0">
                <a:latin typeface="Arial" panose="020B0604020202020204" pitchFamily="34" charset="0"/>
                <a:cs typeface="Arial" panose="020B0604020202020204" pitchFamily="34" charset="0"/>
              </a:rPr>
              <a:t>逆变换采样</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9303E851-C53C-7897-2457-F6FF68FCF528}"/>
              </a:ext>
            </a:extLst>
          </p:cNvPr>
          <p:cNvPicPr>
            <a:picLocks noChangeAspect="1"/>
          </p:cNvPicPr>
          <p:nvPr/>
        </p:nvPicPr>
        <p:blipFill>
          <a:blip r:embed="rId2"/>
          <a:stretch>
            <a:fillRect/>
          </a:stretch>
        </p:blipFill>
        <p:spPr>
          <a:xfrm>
            <a:off x="685800" y="2209800"/>
            <a:ext cx="4510837" cy="3568700"/>
          </a:xfrm>
          <a:prstGeom prst="rect">
            <a:avLst/>
          </a:prstGeom>
        </p:spPr>
      </p:pic>
      <p:pic>
        <p:nvPicPr>
          <p:cNvPr id="3" name="图片 2">
            <a:extLst>
              <a:ext uri="{FF2B5EF4-FFF2-40B4-BE49-F238E27FC236}">
                <a16:creationId xmlns:a16="http://schemas.microsoft.com/office/drawing/2014/main" id="{59B8011E-BAEA-791C-7DE6-B3AB75A26BC6}"/>
              </a:ext>
            </a:extLst>
          </p:cNvPr>
          <p:cNvPicPr>
            <a:picLocks noChangeAspect="1"/>
          </p:cNvPicPr>
          <p:nvPr/>
        </p:nvPicPr>
        <p:blipFill>
          <a:blip r:embed="rId3"/>
          <a:stretch>
            <a:fillRect/>
          </a:stretch>
        </p:blipFill>
        <p:spPr>
          <a:xfrm>
            <a:off x="5196637" y="2209800"/>
            <a:ext cx="6351909" cy="2895600"/>
          </a:xfrm>
          <a:prstGeom prst="rect">
            <a:avLst/>
          </a:prstGeom>
        </p:spPr>
      </p:pic>
    </p:spTree>
    <p:extLst>
      <p:ext uri="{BB962C8B-B14F-4D97-AF65-F5344CB8AC3E}">
        <p14:creationId xmlns:p14="http://schemas.microsoft.com/office/powerpoint/2010/main" val="1410106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B15C0-9A80-E0E8-E69D-976CC8DB1083}"/>
              </a:ext>
            </a:extLst>
          </p:cNvPr>
          <p:cNvSpPr>
            <a:spLocks noGrp="1"/>
          </p:cNvSpPr>
          <p:nvPr>
            <p:ph type="title"/>
          </p:nvPr>
        </p:nvSpPr>
        <p:spPr/>
        <p:txBody>
          <a:bodyPr/>
          <a:lstStyle/>
          <a:p>
            <a:r>
              <a:rPr kumimoji="1" lang="en-US" altLang="zh-CN" dirty="0"/>
              <a:t>Expectation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E05725-EF71-3FE5-1844-23056087F763}"/>
                  </a:ext>
                </a:extLst>
              </p:cNvPr>
              <p:cNvSpPr>
                <a:spLocks noGrp="1"/>
              </p:cNvSpPr>
              <p:nvPr>
                <p:ph idx="1"/>
              </p:nvPr>
            </p:nvSpPr>
            <p:spPr/>
            <p:txBody>
              <a:bodyPr/>
              <a:lstStyle/>
              <a:p>
                <a:r>
                  <a:rPr kumimoji="1" lang="en-US" altLang="zh-CN" dirty="0"/>
                  <a:t>Expectation: the average of random variable</a:t>
                </a:r>
              </a:p>
              <a:p>
                <a:r>
                  <a:rPr kumimoji="1" lang="en-US" altLang="zh-CN" dirty="0"/>
                  <a:t>For discrete </a:t>
                </a:r>
                <a:r>
                  <a:rPr kumimoji="1" lang="en-US" altLang="zh-CN" dirty="0" err="1"/>
                  <a:t>r.v.</a:t>
                </a:r>
                <a:r>
                  <a:rPr kumimoji="1" lang="en-US" altLang="zh-CN" dirty="0"/>
                  <a:t> X:</a:t>
                </a:r>
              </a:p>
              <a:p>
                <a:pPr marL="0" indent="0">
                  <a:buNone/>
                </a:pPr>
                <a14:m>
                  <m:oMathPara xmlns:m="http://schemas.openxmlformats.org/officeDocument/2006/math">
                    <m:oMathParaPr>
                      <m:jc m:val="centerGroup"/>
                    </m:oMathParaPr>
                    <m:oMath xmlns:m="http://schemas.openxmlformats.org/officeDocument/2006/math">
                      <m:r>
                        <a:rPr kumimoji="1" lang="en-US" altLang="zh-CN" i="1" smtClean="0">
                          <a:solidFill>
                            <a:srgbClr val="000000"/>
                          </a:solidFill>
                          <a:latin typeface="Cambria Math" panose="02040503050406030204" pitchFamily="18" charset="0"/>
                          <a:ea typeface="Cambria Math" panose="02040503050406030204" pitchFamily="18" charset="0"/>
                        </a:rPr>
                        <m:t>𝔼</m:t>
                      </m:r>
                      <m:d>
                        <m:dPr>
                          <m:begChr m:val="["/>
                          <m:endChr m:val="]"/>
                          <m:ctrlPr>
                            <a:rPr kumimoji="1" lang="en-US" altLang="zh-CN" b="0" i="1" smtClean="0">
                              <a:solidFill>
                                <a:srgbClr val="000000"/>
                              </a:solidFill>
                              <a:latin typeface="Cambria Math" panose="02040503050406030204" pitchFamily="18" charset="0"/>
                              <a:ea typeface="Cambria Math" panose="02040503050406030204" pitchFamily="18" charset="0"/>
                            </a:rPr>
                          </m:ctrlPr>
                        </m:dPr>
                        <m:e>
                          <m:r>
                            <a:rPr kumimoji="1" lang="en-US" altLang="zh-CN" b="0" i="1" smtClean="0">
                              <a:solidFill>
                                <a:srgbClr val="000000"/>
                              </a:solidFill>
                              <a:latin typeface="Cambria Math" panose="02040503050406030204" pitchFamily="18" charset="0"/>
                              <a:ea typeface="Cambria Math" panose="02040503050406030204" pitchFamily="18" charset="0"/>
                            </a:rPr>
                            <m:t>𝑋</m:t>
                          </m:r>
                        </m:e>
                      </m:d>
                      <m:r>
                        <a:rPr kumimoji="1" lang="en-US" altLang="zh-CN" b="0" i="1" smtClean="0">
                          <a:solidFill>
                            <a:srgbClr val="000000"/>
                          </a:solidFill>
                          <a:latin typeface="Cambria Math" panose="02040503050406030204" pitchFamily="18" charset="0"/>
                          <a:ea typeface="Cambria Math" panose="02040503050406030204" pitchFamily="18" charset="0"/>
                        </a:rPr>
                        <m:t>=</m:t>
                      </m:r>
                      <m:nary>
                        <m:naryPr>
                          <m:chr m:val="∑"/>
                          <m:limLoc m:val="subSup"/>
                          <m:ctrlPr>
                            <a:rPr kumimoji="1" lang="en-US" altLang="zh-CN" b="0" i="1" smtClean="0">
                              <a:solidFill>
                                <a:srgbClr val="000000"/>
                              </a:solidFill>
                              <a:latin typeface="Cambria Math" panose="02040503050406030204" pitchFamily="18" charset="0"/>
                              <a:ea typeface="Cambria Math" panose="02040503050406030204" pitchFamily="18" charset="0"/>
                            </a:rPr>
                          </m:ctrlPr>
                        </m:naryPr>
                        <m:sub>
                          <m:r>
                            <m:rPr>
                              <m:brk m:alnAt="25"/>
                            </m:rPr>
                            <a:rPr kumimoji="1" lang="en-US" altLang="zh-CN" b="0" i="1" smtClean="0">
                              <a:solidFill>
                                <a:srgbClr val="000000"/>
                              </a:solidFill>
                              <a:latin typeface="Cambria Math" panose="02040503050406030204" pitchFamily="18" charset="0"/>
                              <a:ea typeface="Cambria Math" panose="02040503050406030204" pitchFamily="18" charset="0"/>
                            </a:rPr>
                            <m:t>𝑛</m:t>
                          </m:r>
                          <m:r>
                            <a:rPr kumimoji="1" lang="en-US" altLang="zh-CN" b="0" i="1" smtClean="0">
                              <a:solidFill>
                                <a:srgbClr val="000000"/>
                              </a:solidFill>
                              <a:latin typeface="Cambria Math" panose="02040503050406030204" pitchFamily="18" charset="0"/>
                              <a:ea typeface="Cambria Math" panose="02040503050406030204" pitchFamily="18" charset="0"/>
                            </a:rPr>
                            <m:t>=1</m:t>
                          </m:r>
                        </m:sub>
                        <m:sup>
                          <m:r>
                            <a:rPr kumimoji="1" lang="en-US" altLang="zh-CN" b="0" i="1" smtClean="0">
                              <a:solidFill>
                                <a:srgbClr val="000000"/>
                              </a:solidFill>
                              <a:latin typeface="Cambria Math" panose="02040503050406030204" pitchFamily="18" charset="0"/>
                              <a:ea typeface="Cambria Math" panose="02040503050406030204" pitchFamily="18" charset="0"/>
                            </a:rPr>
                            <m:t>𝑁</m:t>
                          </m:r>
                        </m:sup>
                        <m:e>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𝑥</m:t>
                              </m:r>
                            </m:e>
                            <m:sub>
                              <m:r>
                                <a:rPr kumimoji="1" lang="en-US" altLang="zh-CN" b="0" i="1" smtClean="0">
                                  <a:solidFill>
                                    <a:srgbClr val="000000"/>
                                  </a:solidFill>
                                  <a:latin typeface="Cambria Math" panose="02040503050406030204" pitchFamily="18" charset="0"/>
                                  <a:ea typeface="Cambria Math" panose="02040503050406030204" pitchFamily="18" charset="0"/>
                                </a:rPr>
                                <m:t>𝑛</m:t>
                              </m:r>
                            </m:sub>
                          </m:sSub>
                          <m:r>
                            <a:rPr kumimoji="1" lang="en-US" altLang="zh-CN" b="0" i="1" smtClean="0">
                              <a:solidFill>
                                <a:srgbClr val="000000"/>
                              </a:solidFill>
                              <a:latin typeface="Cambria Math" panose="02040503050406030204" pitchFamily="18" charset="0"/>
                              <a:ea typeface="Cambria Math" panose="02040503050406030204" pitchFamily="18" charset="0"/>
                            </a:rPr>
                            <m:t>𝑝</m:t>
                          </m:r>
                          <m:d>
                            <m:dPr>
                              <m:ctrlPr>
                                <a:rPr kumimoji="1" lang="en-US" altLang="zh-CN" b="0" i="1" smtClean="0">
                                  <a:solidFill>
                                    <a:srgbClr val="000000"/>
                                  </a:solidFill>
                                  <a:latin typeface="Cambria Math" panose="02040503050406030204" pitchFamily="18" charset="0"/>
                                  <a:ea typeface="Cambria Math" panose="02040503050406030204" pitchFamily="18" charset="0"/>
                                </a:rPr>
                              </m:ctrlPr>
                            </m:dPr>
                            <m:e>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𝑥</m:t>
                                  </m:r>
                                </m:e>
                                <m:sub>
                                  <m:r>
                                    <a:rPr kumimoji="1" lang="en-US" altLang="zh-CN" b="0" i="1" smtClean="0">
                                      <a:solidFill>
                                        <a:srgbClr val="000000"/>
                                      </a:solidFill>
                                      <a:latin typeface="Cambria Math" panose="02040503050406030204" pitchFamily="18" charset="0"/>
                                      <a:ea typeface="Cambria Math" panose="02040503050406030204" pitchFamily="18" charset="0"/>
                                    </a:rPr>
                                    <m:t>𝑛</m:t>
                                  </m:r>
                                </m:sub>
                              </m:sSub>
                            </m:e>
                          </m:d>
                        </m:e>
                      </m:nary>
                    </m:oMath>
                  </m:oMathPara>
                </a14:m>
                <a:endParaRPr kumimoji="1" lang="en-US" altLang="zh-CN" dirty="0"/>
              </a:p>
              <a:p>
                <a:r>
                  <a:rPr kumimoji="1" lang="en-US" altLang="zh-CN" dirty="0"/>
                  <a:t>For continuous </a:t>
                </a:r>
                <a:r>
                  <a:rPr kumimoji="1" lang="en-US" altLang="zh-CN" dirty="0" err="1"/>
                  <a:t>r.v.</a:t>
                </a:r>
                <a:r>
                  <a:rPr kumimoji="1" lang="en-US" altLang="zh-CN" dirty="0"/>
                  <a:t> X:</a:t>
                </a:r>
              </a:p>
              <a:p>
                <a:pPr marL="0" indent="0">
                  <a:buNone/>
                </a:pPr>
                <a14:m>
                  <m:oMathPara xmlns:m="http://schemas.openxmlformats.org/officeDocument/2006/math">
                    <m:oMathParaPr>
                      <m:jc m:val="centerGroup"/>
                    </m:oMathParaPr>
                    <m:oMath xmlns:m="http://schemas.openxmlformats.org/officeDocument/2006/math">
                      <m:r>
                        <a:rPr kumimoji="1" lang="en-US" altLang="zh-CN" i="1" smtClean="0">
                          <a:solidFill>
                            <a:srgbClr val="000000"/>
                          </a:solidFill>
                          <a:latin typeface="Cambria Math" panose="02040503050406030204" pitchFamily="18" charset="0"/>
                          <a:ea typeface="Cambria Math" panose="02040503050406030204" pitchFamily="18" charset="0"/>
                        </a:rPr>
                        <m:t>𝔼</m:t>
                      </m:r>
                      <m:d>
                        <m:dPr>
                          <m:begChr m:val="["/>
                          <m:endChr m:val="]"/>
                          <m:ctrlPr>
                            <a:rPr kumimoji="1" lang="en-US" altLang="zh-CN" b="0" i="1" smtClean="0">
                              <a:solidFill>
                                <a:srgbClr val="000000"/>
                              </a:solidFill>
                              <a:latin typeface="Cambria Math" panose="02040503050406030204" pitchFamily="18" charset="0"/>
                              <a:ea typeface="Cambria Math" panose="02040503050406030204" pitchFamily="18" charset="0"/>
                            </a:rPr>
                          </m:ctrlPr>
                        </m:dPr>
                        <m:e>
                          <m:r>
                            <a:rPr kumimoji="1" lang="en-US" altLang="zh-CN" b="0" i="1" smtClean="0">
                              <a:solidFill>
                                <a:srgbClr val="000000"/>
                              </a:solidFill>
                              <a:latin typeface="Cambria Math" panose="02040503050406030204" pitchFamily="18" charset="0"/>
                              <a:ea typeface="Cambria Math" panose="02040503050406030204" pitchFamily="18" charset="0"/>
                            </a:rPr>
                            <m:t>𝑋</m:t>
                          </m:r>
                        </m:e>
                      </m:d>
                      <m:r>
                        <a:rPr kumimoji="1" lang="en-US" altLang="zh-CN" b="0" i="1" smtClean="0">
                          <a:solidFill>
                            <a:srgbClr val="000000"/>
                          </a:solidFill>
                          <a:latin typeface="Cambria Math" panose="02040503050406030204" pitchFamily="18" charset="0"/>
                          <a:ea typeface="Cambria Math" panose="02040503050406030204" pitchFamily="18" charset="0"/>
                        </a:rPr>
                        <m:t>=</m:t>
                      </m:r>
                      <m:nary>
                        <m:naryPr>
                          <m:ctrlPr>
                            <a:rPr kumimoji="1" lang="en-US" altLang="zh-CN" b="0" i="1" smtClean="0">
                              <a:solidFill>
                                <a:srgbClr val="000000"/>
                              </a:solidFill>
                              <a:latin typeface="Cambria Math" panose="02040503050406030204" pitchFamily="18" charset="0"/>
                              <a:ea typeface="Cambria Math" panose="02040503050406030204" pitchFamily="18" charset="0"/>
                            </a:rPr>
                          </m:ctrlPr>
                        </m:naryPr>
                        <m:sub>
                          <m:r>
                            <m:rPr>
                              <m:brk m:alnAt="23"/>
                            </m:rPr>
                            <a:rPr kumimoji="1" lang="en-US" altLang="zh-CN" b="0" i="1" smtClean="0">
                              <a:solidFill>
                                <a:srgbClr val="000000"/>
                              </a:solidFill>
                              <a:latin typeface="Cambria Math" panose="02040503050406030204" pitchFamily="18" charset="0"/>
                              <a:ea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m:t>
                          </m:r>
                        </m:sub>
                        <m:sup>
                          <m:r>
                            <a:rPr kumimoji="1" lang="en-US" altLang="zh-CN" b="0" i="1" smtClean="0">
                              <a:solidFill>
                                <a:srgbClr val="000000"/>
                              </a:solidFill>
                              <a:latin typeface="Cambria Math" panose="02040503050406030204" pitchFamily="18" charset="0"/>
                              <a:ea typeface="Cambria Math" panose="02040503050406030204" pitchFamily="18" charset="0"/>
                            </a:rPr>
                            <m:t>+∞</m:t>
                          </m:r>
                        </m:sup>
                        <m:e>
                          <m:r>
                            <a:rPr kumimoji="1" lang="en-US" altLang="zh-CN" b="0" i="1" smtClean="0">
                              <a:solidFill>
                                <a:srgbClr val="000000"/>
                              </a:solidFill>
                              <a:latin typeface="Cambria Math" panose="02040503050406030204" pitchFamily="18" charset="0"/>
                              <a:ea typeface="Cambria Math" panose="02040503050406030204" pitchFamily="18" charset="0"/>
                            </a:rPr>
                            <m:t>𝑥𝑓</m:t>
                          </m:r>
                          <m:d>
                            <m:dPr>
                              <m:ctrlPr>
                                <a:rPr kumimoji="1" lang="en-US" altLang="zh-CN" b="0" i="1" smtClean="0">
                                  <a:solidFill>
                                    <a:srgbClr val="000000"/>
                                  </a:solidFill>
                                  <a:latin typeface="Cambria Math" panose="02040503050406030204" pitchFamily="18" charset="0"/>
                                  <a:ea typeface="Cambria Math" panose="02040503050406030204" pitchFamily="18" charset="0"/>
                                </a:rPr>
                              </m:ctrlPr>
                            </m:dPr>
                            <m:e>
                              <m:r>
                                <a:rPr kumimoji="1" lang="en-US" altLang="zh-CN" b="0" i="1" smtClean="0">
                                  <a:solidFill>
                                    <a:srgbClr val="000000"/>
                                  </a:solidFill>
                                  <a:latin typeface="Cambria Math" panose="02040503050406030204" pitchFamily="18" charset="0"/>
                                  <a:ea typeface="Cambria Math" panose="02040503050406030204" pitchFamily="18" charset="0"/>
                                </a:rPr>
                                <m:t>𝑥</m:t>
                              </m:r>
                            </m:e>
                          </m:d>
                          <m:r>
                            <a:rPr kumimoji="1" lang="en-US" altLang="zh-CN" b="0" i="1" smtClean="0">
                              <a:solidFill>
                                <a:srgbClr val="000000"/>
                              </a:solidFill>
                              <a:latin typeface="Cambria Math" panose="02040503050406030204" pitchFamily="18" charset="0"/>
                              <a:ea typeface="Cambria Math" panose="02040503050406030204" pitchFamily="18" charset="0"/>
                            </a:rPr>
                            <m:t>𝑑</m:t>
                          </m:r>
                          <m:r>
                            <a:rPr kumimoji="1" lang="en-US" altLang="zh-CN" b="0" i="1" smtClean="0">
                              <a:solidFill>
                                <a:srgbClr val="000000"/>
                              </a:solidFill>
                              <a:latin typeface="Cambria Math" panose="02040503050406030204" pitchFamily="18" charset="0"/>
                              <a:ea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𝑥</m:t>
                          </m:r>
                          <m:r>
                            <a:rPr kumimoji="1" lang="en-US" altLang="zh-CN" b="0" i="1" smtClean="0">
                              <a:solidFill>
                                <a:srgbClr val="000000"/>
                              </a:solidFill>
                              <a:latin typeface="Cambria Math" panose="02040503050406030204" pitchFamily="18" charset="0"/>
                              <a:ea typeface="Cambria Math" panose="02040503050406030204" pitchFamily="18" charset="0"/>
                            </a:rPr>
                            <m:t>)</m:t>
                          </m:r>
                        </m:e>
                      </m:nary>
                    </m:oMath>
                  </m:oMathPara>
                </a14:m>
                <a:endParaRPr kumimoji="1" lang="en-US" altLang="zh-CN" dirty="0"/>
              </a:p>
            </p:txBody>
          </p:sp>
        </mc:Choice>
        <mc:Fallback xmlns="">
          <p:sp>
            <p:nvSpPr>
              <p:cNvPr id="3" name="内容占位符 2">
                <a:extLst>
                  <a:ext uri="{FF2B5EF4-FFF2-40B4-BE49-F238E27FC236}">
                    <a16:creationId xmlns:a16="http://schemas.microsoft.com/office/drawing/2014/main" id="{09E05725-EF71-3FE5-1844-23056087F763}"/>
                  </a:ext>
                </a:extLst>
              </p:cNvPr>
              <p:cNvSpPr>
                <a:spLocks noGrp="1" noRot="1" noChangeAspect="1" noMove="1" noResize="1" noEditPoints="1" noAdjustHandles="1" noChangeArrowheads="1" noChangeShapeType="1" noTextEdit="1"/>
              </p:cNvSpPr>
              <p:nvPr>
                <p:ph idx="1"/>
              </p:nvPr>
            </p:nvSpPr>
            <p:spPr>
              <a:blipFill>
                <a:blip r:embed="rId2"/>
                <a:stretch>
                  <a:fillRect l="-925" t="-13349" b="-23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1588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75AE6-91BE-C476-FE01-1B4DF2559B31}"/>
              </a:ext>
            </a:extLst>
          </p:cNvPr>
          <p:cNvSpPr>
            <a:spLocks noGrp="1"/>
          </p:cNvSpPr>
          <p:nvPr>
            <p:ph type="title"/>
          </p:nvPr>
        </p:nvSpPr>
        <p:spPr/>
        <p:txBody>
          <a:bodyPr/>
          <a:lstStyle/>
          <a:p>
            <a:r>
              <a:rPr kumimoji="1" lang="en-US" altLang="zh-CN" dirty="0"/>
              <a:t>Law of Large Numbers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FC6D7-9107-E1C8-7982-BAB057AA95DF}"/>
                  </a:ext>
                </a:extLst>
              </p:cNvPr>
              <p:cNvSpPr>
                <a:spLocks noGrp="1"/>
              </p:cNvSpPr>
              <p:nvPr>
                <p:ph idx="1"/>
              </p:nvPr>
            </p:nvSpPr>
            <p:spPr/>
            <p:txBody>
              <a:bodyPr/>
              <a:lstStyle/>
              <a:p>
                <a:r>
                  <a:rPr kumimoji="1" lang="en" altLang="zh-CN" dirty="0">
                    <a:latin typeface="Arial" panose="020B0604020202020204" pitchFamily="34" charset="0"/>
                  </a:rPr>
                  <a:t>When the number of samples is large, the sample mean and the real mean (expectation) are fully close.</a:t>
                </a:r>
              </a:p>
              <a:p>
                <a:r>
                  <a:rPr kumimoji="1" lang="en" altLang="zh-CN" dirty="0">
                    <a:latin typeface="Arial" panose="020B0604020202020204" pitchFamily="34" charset="0"/>
                  </a:rPr>
                  <a:t>Given N independently and identically distributed (I.I.D.) samples</a:t>
                </a:r>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𝑥</m:t>
                          </m:r>
                        </m:e>
                        <m:sup>
                          <m:r>
                            <a:rPr kumimoji="1" lang="en-US" altLang="zh-CN" b="0" i="1" smtClean="0">
                              <a:solidFill>
                                <a:srgbClr val="000000"/>
                              </a:solidFill>
                              <a:latin typeface="Cambria Math" panose="02040503050406030204" pitchFamily="18" charset="0"/>
                            </a:rPr>
                            <m:t>(1)</m:t>
                          </m:r>
                        </m:sup>
                      </m:sSup>
                      <m:r>
                        <a:rPr kumimoji="1" lang="en-US" altLang="zh-CN" b="0" i="1"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r>
                            <a:rPr kumimoji="1" lang="en-US" altLang="zh-CN" i="1">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2</m:t>
                          </m:r>
                          <m:r>
                            <a:rPr kumimoji="1" lang="en-US" altLang="zh-CN" i="1">
                              <a:solidFill>
                                <a:srgbClr val="000000"/>
                              </a:solidFill>
                              <a:latin typeface="Cambria Math" panose="02040503050406030204" pitchFamily="18" charset="0"/>
                            </a:rPr>
                            <m:t>)</m:t>
                          </m:r>
                        </m:sup>
                      </m:sSup>
                      <m:r>
                        <a:rPr kumimoji="1" lang="en-US" altLang="zh-CN" b="0" i="1"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𝑁</m:t>
                              </m:r>
                            </m:e>
                          </m:d>
                        </m:sup>
                      </m:sSup>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𝑝</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𝑥</m:t>
                      </m:r>
                      <m:r>
                        <a:rPr kumimoji="1" lang="en-US" altLang="zh-CN" b="0" i="1" smtClean="0">
                          <a:solidFill>
                            <a:srgbClr val="000000"/>
                          </a:solidFill>
                          <a:latin typeface="Cambria Math" panose="02040503050406030204" pitchFamily="18" charset="0"/>
                        </a:rPr>
                        <m:t>)</m:t>
                      </m:r>
                    </m:oMath>
                  </m:oMathPara>
                </a14:m>
                <a:endParaRPr kumimoji="1" lang="zh-CN" altLang="en-US" dirty="0">
                  <a:latin typeface="Arial" panose="020B0604020202020204" pitchFamily="34" charset="0"/>
                </a:endParaRPr>
              </a:p>
              <a:p>
                <a:r>
                  <a:rPr kumimoji="1" lang="en" altLang="zh-CN" dirty="0">
                    <a:latin typeface="Arial" panose="020B0604020202020204" pitchFamily="34" charset="0"/>
                  </a:rPr>
                  <a:t>Its mean value converges to the expected value</a:t>
                </a:r>
                <a:r>
                  <a:rPr kumimoji="1" lang="en-US" altLang="zh-CN" dirty="0">
                    <a:latin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000000"/>
                              </a:solidFill>
                              <a:latin typeface="Cambria Math" panose="02040503050406030204" pitchFamily="18" charset="0"/>
                            </a:rPr>
                          </m:ctrlPr>
                        </m:sSubPr>
                        <m:e>
                          <m:acc>
                            <m:accPr>
                              <m:chr m:val="̅"/>
                              <m:ctrlPr>
                                <a:rPr kumimoji="1" lang="en" altLang="zh-CN" i="1" smtClean="0">
                                  <a:solidFill>
                                    <a:srgbClr val="000000"/>
                                  </a:solidFill>
                                  <a:latin typeface="Cambria Math" panose="02040503050406030204" pitchFamily="18" charset="0"/>
                                </a:rPr>
                              </m:ctrlPr>
                            </m:accPr>
                            <m:e>
                              <m:r>
                                <a:rPr kumimoji="1" lang="en-US" altLang="zh-CN" b="0" i="1" smtClean="0">
                                  <a:solidFill>
                                    <a:srgbClr val="000000"/>
                                  </a:solidFill>
                                  <a:latin typeface="Cambria Math" panose="02040503050406030204" pitchFamily="18" charset="0"/>
                                </a:rPr>
                                <m:t>𝑥</m:t>
                              </m:r>
                            </m:e>
                          </m:acc>
                        </m:e>
                        <m:sub>
                          <m:r>
                            <a:rPr kumimoji="1" lang="en-US" altLang="zh-CN" b="0" i="1" smtClean="0">
                              <a:solidFill>
                                <a:srgbClr val="000000"/>
                              </a:solidFill>
                              <a:latin typeface="Cambria Math" panose="02040503050406030204" pitchFamily="18" charset="0"/>
                            </a:rPr>
                            <m:t>𝑁</m:t>
                          </m:r>
                        </m:sub>
                      </m:sSub>
                      <m:r>
                        <a:rPr kumimoji="1" lang="en-US" altLang="zh-CN" b="0" i="1" smtClean="0">
                          <a:solidFill>
                            <a:srgbClr val="000000"/>
                          </a:solidFill>
                          <a:latin typeface="Cambria Math" panose="02040503050406030204" pitchFamily="18" charset="0"/>
                        </a:rPr>
                        <m:t>=</m:t>
                      </m:r>
                      <m:f>
                        <m:fPr>
                          <m:ctrlPr>
                            <a:rPr kumimoji="1" lang="en-US" altLang="zh-CN" b="0"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1</m:t>
                          </m:r>
                        </m:num>
                        <m:den>
                          <m:r>
                            <a:rPr kumimoji="1" lang="en-US" altLang="zh-CN" b="0" i="1" smtClean="0">
                              <a:solidFill>
                                <a:srgbClr val="000000"/>
                              </a:solidFill>
                              <a:latin typeface="Cambria Math" panose="02040503050406030204" pitchFamily="18" charset="0"/>
                            </a:rPr>
                            <m:t>𝑁</m:t>
                          </m:r>
                        </m:den>
                      </m:f>
                      <m:d>
                        <m:dPr>
                          <m:ctrlPr>
                            <a:rPr kumimoji="1" lang="en-US" altLang="zh-CN" b="0" i="1" smtClean="0">
                              <a:solidFill>
                                <a:srgbClr val="000000"/>
                              </a:solidFill>
                              <a:latin typeface="Cambria Math" panose="02040503050406030204" pitchFamily="18" charset="0"/>
                            </a:rPr>
                          </m:ctrlPr>
                        </m:dPr>
                        <m:e>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d>
                                <m:dPr>
                                  <m:ctrlPr>
                                    <a:rPr kumimoji="1" lang="en-US" altLang="zh-CN" i="1">
                                      <a:solidFill>
                                        <a:srgbClr val="000000"/>
                                      </a:solidFill>
                                      <a:latin typeface="Cambria Math" panose="02040503050406030204" pitchFamily="18" charset="0"/>
                                    </a:rPr>
                                  </m:ctrlPr>
                                </m:dPr>
                                <m:e>
                                  <m:r>
                                    <a:rPr kumimoji="1" lang="en-US" altLang="zh-CN" i="1">
                                      <a:solidFill>
                                        <a:srgbClr val="000000"/>
                                      </a:solidFill>
                                      <a:latin typeface="Cambria Math" panose="02040503050406030204" pitchFamily="18" charset="0"/>
                                    </a:rPr>
                                    <m:t>1</m:t>
                                  </m:r>
                                </m:e>
                              </m:d>
                            </m:sup>
                          </m:sSup>
                          <m:r>
                            <a:rPr kumimoji="1" lang="en-US" altLang="zh-CN" b="0" i="0"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2</m:t>
                                  </m:r>
                                </m:e>
                              </m:d>
                            </m:sup>
                          </m:sSup>
                          <m:r>
                            <a:rPr kumimoji="1" lang="en-US" altLang="zh-CN" b="0" i="1" smtClean="0">
                              <a:solidFill>
                                <a:srgbClr val="000000"/>
                              </a:solidFill>
                              <a:latin typeface="Cambria Math" panose="02040503050406030204" pitchFamily="18" charset="0"/>
                            </a:rPr>
                            <m:t>+⋯+</m:t>
                          </m:r>
                          <m:sSup>
                            <m:sSupPr>
                              <m:ctrlPr>
                                <a:rPr kumimoji="1" lang="en-US" altLang="zh-CN" i="1">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𝑥</m:t>
                              </m:r>
                            </m:e>
                            <m:sup>
                              <m:d>
                                <m:dPr>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𝑁</m:t>
                                  </m:r>
                                </m:e>
                              </m:d>
                            </m:sup>
                          </m:sSup>
                        </m:e>
                      </m:d>
                      <m:r>
                        <a:rPr kumimoji="1" lang="en-US" altLang="zh-CN" b="0" i="1" smtClean="0">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𝔼</m:t>
                      </m:r>
                      <m:d>
                        <m:dPr>
                          <m:begChr m:val="["/>
                          <m:endChr m:val="]"/>
                          <m:ctrlPr>
                            <a:rPr kumimoji="1" lang="en-US" altLang="zh-CN" i="1">
                              <a:solidFill>
                                <a:srgbClr val="000000"/>
                              </a:solidFill>
                              <a:latin typeface="Cambria Math" panose="02040503050406030204" pitchFamily="18" charset="0"/>
                              <a:ea typeface="Cambria Math" panose="02040503050406030204" pitchFamily="18" charset="0"/>
                            </a:rPr>
                          </m:ctrlPr>
                        </m:dPr>
                        <m:e>
                          <m:r>
                            <a:rPr kumimoji="1" lang="en-US" altLang="zh-CN" i="1">
                              <a:solidFill>
                                <a:srgbClr val="000000"/>
                              </a:solidFill>
                              <a:latin typeface="Cambria Math" panose="02040503050406030204" pitchFamily="18" charset="0"/>
                              <a:ea typeface="Cambria Math" panose="02040503050406030204" pitchFamily="18" charset="0"/>
                            </a:rPr>
                            <m:t>𝑋</m:t>
                          </m:r>
                        </m:e>
                      </m:d>
                      <m:r>
                        <a:rPr kumimoji="1" lang="en-US" altLang="zh-CN" b="0" i="1" smtClean="0">
                          <a:solidFill>
                            <a:srgbClr val="000000"/>
                          </a:solidFill>
                          <a:latin typeface="Cambria Math" panose="02040503050406030204" pitchFamily="18" charset="0"/>
                          <a:ea typeface="Cambria Math" panose="02040503050406030204" pitchFamily="18" charset="0"/>
                        </a:rPr>
                        <m:t> </m:t>
                      </m:r>
                      <m:r>
                        <m:rPr>
                          <m:sty m:val="p"/>
                        </m:rPr>
                        <a:rPr kumimoji="1" lang="en-US" altLang="zh-CN" b="0" i="0" smtClean="0">
                          <a:solidFill>
                            <a:srgbClr val="000000"/>
                          </a:solidFill>
                          <a:latin typeface="Cambria Math" panose="02040503050406030204" pitchFamily="18" charset="0"/>
                          <a:ea typeface="Cambria Math" panose="02040503050406030204" pitchFamily="18" charset="0"/>
                        </a:rPr>
                        <m:t>for</m:t>
                      </m:r>
                      <m:r>
                        <a:rPr kumimoji="1" lang="en-US" altLang="zh-CN" b="0" i="1" smtClean="0">
                          <a:solidFill>
                            <a:srgbClr val="000000"/>
                          </a:solidFill>
                          <a:latin typeface="Cambria Math" panose="02040503050406030204" pitchFamily="18" charset="0"/>
                          <a:ea typeface="Cambria Math" panose="02040503050406030204" pitchFamily="18" charset="0"/>
                        </a:rPr>
                        <m:t> </m:t>
                      </m:r>
                      <m:r>
                        <a:rPr kumimoji="1" lang="en-US" altLang="zh-CN" b="0" i="1" smtClean="0">
                          <a:solidFill>
                            <a:srgbClr val="000000"/>
                          </a:solidFill>
                          <a:latin typeface="Cambria Math" panose="02040503050406030204" pitchFamily="18" charset="0"/>
                          <a:ea typeface="Cambria Math" panose="02040503050406030204" pitchFamily="18" charset="0"/>
                        </a:rPr>
                        <m:t>𝑁</m:t>
                      </m:r>
                      <m:r>
                        <a:rPr kumimoji="1" lang="en-US" altLang="zh-CN" b="0" i="1" smtClean="0">
                          <a:solidFill>
                            <a:srgbClr val="000000"/>
                          </a:solidFill>
                          <a:latin typeface="Cambria Math" panose="02040503050406030204" pitchFamily="18" charset="0"/>
                          <a:ea typeface="Cambria Math" panose="02040503050406030204" pitchFamily="18" charset="0"/>
                        </a:rPr>
                        <m:t>→∞</m:t>
                      </m:r>
                    </m:oMath>
                  </m:oMathPara>
                </a14:m>
                <a:endParaRPr kumimoji="1" lang="en"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BACFC6D7-9107-E1C8-7982-BAB057AA95DF}"/>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75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 Elements in Machine Learning</a:t>
            </a:r>
            <a:endParaRPr lang="zh-CN" altLang="en-US" dirty="0"/>
          </a:p>
        </p:txBody>
      </p:sp>
      <p:pic>
        <p:nvPicPr>
          <p:cNvPr id="4" name="内容占位符 3">
            <a:extLst>
              <a:ext uri="{FF2B5EF4-FFF2-40B4-BE49-F238E27FC236}">
                <a16:creationId xmlns:a16="http://schemas.microsoft.com/office/drawing/2014/main" id="{61D4DC83-6C7F-36F5-1922-63DA456CBA64}"/>
              </a:ext>
            </a:extLst>
          </p:cNvPr>
          <p:cNvPicPr>
            <a:picLocks noGrp="1" noChangeAspect="1"/>
          </p:cNvPicPr>
          <p:nvPr>
            <p:ph idx="1"/>
          </p:nvPr>
        </p:nvPicPr>
        <p:blipFill>
          <a:blip r:embed="rId3"/>
          <a:stretch>
            <a:fillRect/>
          </a:stretch>
        </p:blipFill>
        <p:spPr>
          <a:xfrm>
            <a:off x="609600" y="992093"/>
            <a:ext cx="10972800" cy="5407214"/>
          </a:xfrm>
          <a:prstGeom prst="rect">
            <a:avLst/>
          </a:prstGeom>
        </p:spPr>
      </p:pic>
      <p:sp>
        <p:nvSpPr>
          <p:cNvPr id="3" name="文本框 2">
            <a:extLst>
              <a:ext uri="{FF2B5EF4-FFF2-40B4-BE49-F238E27FC236}">
                <a16:creationId xmlns:a16="http://schemas.microsoft.com/office/drawing/2014/main" id="{69C879BC-0C92-3753-833F-2B4DB8EA4148}"/>
              </a:ext>
            </a:extLst>
          </p:cNvPr>
          <p:cNvSpPr txBox="1"/>
          <p:nvPr/>
        </p:nvSpPr>
        <p:spPr>
          <a:xfrm>
            <a:off x="2133600" y="3886200"/>
            <a:ext cx="838200" cy="461665"/>
          </a:xfrm>
          <a:prstGeom prst="rect">
            <a:avLst/>
          </a:prstGeom>
          <a:noFill/>
        </p:spPr>
        <p:txBody>
          <a:bodyPr wrap="square" rtlCol="0">
            <a:spAutoFit/>
          </a:bodyPr>
          <a:lstStyle/>
          <a:p>
            <a:r>
              <a:rPr kumimoji="1" lang="en-US" altLang="zh-CN" sz="2400" dirty="0"/>
              <a:t>Data</a:t>
            </a:r>
            <a:endParaRPr kumimoji="1" lang="zh-CN" altLang="en-US" sz="2400" dirty="0"/>
          </a:p>
        </p:txBody>
      </p:sp>
      <p:sp>
        <p:nvSpPr>
          <p:cNvPr id="5" name="文本框 4">
            <a:extLst>
              <a:ext uri="{FF2B5EF4-FFF2-40B4-BE49-F238E27FC236}">
                <a16:creationId xmlns:a16="http://schemas.microsoft.com/office/drawing/2014/main" id="{84813C11-D319-DF4A-E6B5-57A919EF25AE}"/>
              </a:ext>
            </a:extLst>
          </p:cNvPr>
          <p:cNvSpPr txBox="1"/>
          <p:nvPr/>
        </p:nvSpPr>
        <p:spPr>
          <a:xfrm>
            <a:off x="4474221" y="3886200"/>
            <a:ext cx="1066800" cy="461665"/>
          </a:xfrm>
          <a:prstGeom prst="rect">
            <a:avLst/>
          </a:prstGeom>
          <a:noFill/>
        </p:spPr>
        <p:txBody>
          <a:bodyPr wrap="square" rtlCol="0">
            <a:spAutoFit/>
          </a:bodyPr>
          <a:lstStyle/>
          <a:p>
            <a:r>
              <a:rPr kumimoji="1" lang="en-US" altLang="zh-CN" sz="2400" dirty="0"/>
              <a:t>Model</a:t>
            </a:r>
            <a:endParaRPr kumimoji="1" lang="zh-CN" altLang="en-US" sz="2400" dirty="0"/>
          </a:p>
        </p:txBody>
      </p:sp>
      <p:sp>
        <p:nvSpPr>
          <p:cNvPr id="6" name="文本框 5">
            <a:extLst>
              <a:ext uri="{FF2B5EF4-FFF2-40B4-BE49-F238E27FC236}">
                <a16:creationId xmlns:a16="http://schemas.microsoft.com/office/drawing/2014/main" id="{255832E7-ABD3-9679-148C-E955AB7BD540}"/>
              </a:ext>
            </a:extLst>
          </p:cNvPr>
          <p:cNvSpPr txBox="1"/>
          <p:nvPr/>
        </p:nvSpPr>
        <p:spPr>
          <a:xfrm>
            <a:off x="6858000" y="4648200"/>
            <a:ext cx="1969062" cy="830997"/>
          </a:xfrm>
          <a:prstGeom prst="rect">
            <a:avLst/>
          </a:prstGeom>
          <a:noFill/>
        </p:spPr>
        <p:txBody>
          <a:bodyPr wrap="square" rtlCol="0">
            <a:spAutoFit/>
          </a:bodyPr>
          <a:lstStyle/>
          <a:p>
            <a:r>
              <a:rPr kumimoji="1" lang="en-US" altLang="zh-CN" sz="2400" dirty="0"/>
              <a:t>Learning Rule</a:t>
            </a:r>
            <a:endParaRPr kumimoji="1" lang="zh-CN" altLang="en-US" sz="2400" dirty="0"/>
          </a:p>
        </p:txBody>
      </p:sp>
      <p:sp>
        <p:nvSpPr>
          <p:cNvPr id="7" name="文本框 6">
            <a:extLst>
              <a:ext uri="{FF2B5EF4-FFF2-40B4-BE49-F238E27FC236}">
                <a16:creationId xmlns:a16="http://schemas.microsoft.com/office/drawing/2014/main" id="{BFC0983A-C8D7-92C4-0916-BE18896C72E4}"/>
              </a:ext>
            </a:extLst>
          </p:cNvPr>
          <p:cNvSpPr txBox="1"/>
          <p:nvPr/>
        </p:nvSpPr>
        <p:spPr>
          <a:xfrm>
            <a:off x="8991600" y="4648200"/>
            <a:ext cx="1969062" cy="830997"/>
          </a:xfrm>
          <a:prstGeom prst="rect">
            <a:avLst/>
          </a:prstGeom>
          <a:noFill/>
        </p:spPr>
        <p:txBody>
          <a:bodyPr wrap="square" rtlCol="0">
            <a:spAutoFit/>
          </a:bodyPr>
          <a:lstStyle/>
          <a:p>
            <a:r>
              <a:rPr kumimoji="1" lang="en-US" altLang="zh-CN" sz="2400" dirty="0"/>
              <a:t>Optimization</a:t>
            </a:r>
          </a:p>
          <a:p>
            <a:r>
              <a:rPr kumimoji="1" lang="en-US" altLang="zh-CN" sz="2400" dirty="0"/>
              <a:t>Algorithm</a:t>
            </a:r>
            <a:endParaRPr kumimoji="1" lang="zh-CN" altLang="en-US" sz="2400" dirty="0"/>
          </a:p>
        </p:txBody>
      </p:sp>
    </p:spTree>
    <p:extLst>
      <p:ext uri="{BB962C8B-B14F-4D97-AF65-F5344CB8AC3E}">
        <p14:creationId xmlns:p14="http://schemas.microsoft.com/office/powerpoint/2010/main" val="3340023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047DC-2BEC-9690-3847-33A4D1BCE3DE}"/>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A49F9C38-DB6A-E14E-C775-46F51161F2BF}"/>
              </a:ext>
            </a:extLst>
          </p:cNvPr>
          <p:cNvSpPr>
            <a:spLocks noGrp="1"/>
          </p:cNvSpPr>
          <p:nvPr>
            <p:ph type="ctrTitle"/>
          </p:nvPr>
        </p:nvSpPr>
        <p:spPr/>
        <p:txBody>
          <a:bodyPr/>
          <a:lstStyle/>
          <a:p>
            <a:r>
              <a:rPr lang="en-US" altLang="zh-CN" dirty="0"/>
              <a:t>2.3</a:t>
            </a:r>
            <a:r>
              <a:rPr lang="zh-CN" altLang="en-US" dirty="0"/>
              <a:t> </a:t>
            </a:r>
            <a:r>
              <a:rPr lang="en-US" altLang="zh-CN" dirty="0"/>
              <a:t>Naïve Bayes Classification</a:t>
            </a:r>
          </a:p>
        </p:txBody>
      </p:sp>
    </p:spTree>
    <p:extLst>
      <p:ext uri="{BB962C8B-B14F-4D97-AF65-F5344CB8AC3E}">
        <p14:creationId xmlns:p14="http://schemas.microsoft.com/office/powerpoint/2010/main" val="4122548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F67E3-DDE0-EEC8-2640-5A16FADF4A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4586185-26A2-BAD7-01DE-82CA5EF85991}"/>
              </a:ext>
            </a:extLst>
          </p:cNvPr>
          <p:cNvSpPr>
            <a:spLocks noGrp="1"/>
          </p:cNvSpPr>
          <p:nvPr>
            <p:ph type="title"/>
          </p:nvPr>
        </p:nvSpPr>
        <p:spPr/>
        <p:txBody>
          <a:bodyPr/>
          <a:lstStyle/>
          <a:p>
            <a:r>
              <a:rPr kumimoji="1" lang="en" altLang="zh-CN" dirty="0"/>
              <a:t>Bayesian classification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E6615E-91A7-E02D-6360-EB23F26D14D7}"/>
                  </a:ext>
                </a:extLst>
              </p:cNvPr>
              <p:cNvSpPr>
                <a:spLocks noGrp="1"/>
              </p:cNvSpPr>
              <p:nvPr>
                <p:ph idx="1"/>
              </p:nvPr>
            </p:nvSpPr>
            <p:spPr/>
            <p:txBody>
              <a:bodyPr/>
              <a:lstStyle/>
              <a:p>
                <a:r>
                  <a:rPr kumimoji="1" lang="en" altLang="zh-CN" dirty="0">
                    <a:latin typeface="Arial" panose="020B0604020202020204" pitchFamily="34" charset="0"/>
                  </a:rPr>
                  <a:t>Probabilistic view: Supervised learning can naturally be studied from a probabilistic point of view. </a:t>
                </a:r>
              </a:p>
              <a:p>
                <a:pPr lvl="1"/>
                <a:r>
                  <a:rPr kumimoji="1" lang="en" altLang="zh-CN" dirty="0">
                    <a:latin typeface="Arial" panose="020B0604020202020204" pitchFamily="34" charset="0"/>
                  </a:rPr>
                  <a:t>Let </a:t>
                </a:r>
                <a14:m>
                  <m:oMath xmlns:m="http://schemas.openxmlformats.org/officeDocument/2006/math">
                    <m:r>
                      <a:rPr kumimoji="1" lang="en" altLang="zh-CN" b="0" i="1" dirty="0">
                        <a:latin typeface="Cambria Math" panose="02040503050406030204" pitchFamily="18" charset="0"/>
                      </a:rPr>
                      <m:t>𝐴</m:t>
                    </m:r>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𝐴</m:t>
                        </m:r>
                      </m:e>
                      <m:sub>
                        <m:r>
                          <a:rPr kumimoji="1" lang="en-US" altLang="zh-CN" b="0" i="1" dirty="0" smtClean="0">
                            <a:latin typeface="Cambria Math" panose="02040503050406030204" pitchFamily="18" charset="0"/>
                          </a:rPr>
                          <m:t>1</m:t>
                        </m:r>
                      </m:sub>
                    </m:sSub>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𝐴</m:t>
                        </m:r>
                      </m:e>
                      <m:sub>
                        <m:r>
                          <a:rPr kumimoji="1" lang="en-US" altLang="zh-CN" b="0" i="1" dirty="0" smtClean="0">
                            <a:latin typeface="Cambria Math" panose="02040503050406030204" pitchFamily="18" charset="0"/>
                          </a:rPr>
                          <m:t>2</m:t>
                        </m:r>
                      </m:sub>
                    </m:sSub>
                    <m:r>
                      <a:rPr kumimoji="1" lang="en-US" altLang="zh-CN" b="0" i="1" dirty="0" smtClean="0">
                        <a:latin typeface="Cambria Math" panose="02040503050406030204" pitchFamily="18" charset="0"/>
                      </a:rPr>
                      <m:t>,⋯}</m:t>
                    </m:r>
                  </m:oMath>
                </a14:m>
                <a:r>
                  <a:rPr kumimoji="1" lang="en" altLang="zh-CN" dirty="0">
                    <a:latin typeface="Arial" panose="020B0604020202020204" pitchFamily="34" charset="0"/>
                  </a:rPr>
                  <a:t> be attribute set with discrete values. Class is </a:t>
                </a:r>
                <a14:m>
                  <m:oMath xmlns:m="http://schemas.openxmlformats.org/officeDocument/2006/math">
                    <m:r>
                      <a:rPr kumimoji="1" lang="en" altLang="zh-CN" i="1" dirty="0" smtClean="0">
                        <a:latin typeface="Cambria Math" panose="02040503050406030204" pitchFamily="18" charset="0"/>
                      </a:rPr>
                      <m:t>𝐶</m:t>
                    </m:r>
                  </m:oMath>
                </a14:m>
                <a:r>
                  <a:rPr kumimoji="1" lang="en" altLang="zh-CN" dirty="0">
                    <a:latin typeface="Arial" panose="020B0604020202020204" pitchFamily="34" charset="0"/>
                  </a:rPr>
                  <a:t>. </a:t>
                </a:r>
              </a:p>
              <a:p>
                <a:pPr lvl="1"/>
                <a:r>
                  <a:rPr kumimoji="1" lang="en" altLang="zh-CN" dirty="0">
                    <a:latin typeface="Arial" panose="020B0604020202020204" pitchFamily="34" charset="0"/>
                  </a:rPr>
                  <a:t>Given a test example </a:t>
                </a:r>
                <a14:m>
                  <m:oMath xmlns:m="http://schemas.openxmlformats.org/officeDocument/2006/math">
                    <m:r>
                      <a:rPr kumimoji="1" lang="en" altLang="zh-CN" i="1" dirty="0" smtClean="0">
                        <a:latin typeface="Cambria Math" panose="02040503050406030204" pitchFamily="18" charset="0"/>
                      </a:rPr>
                      <m:t>𝑑</m:t>
                    </m:r>
                  </m:oMath>
                </a14:m>
                <a:r>
                  <a:rPr kumimoji="1" lang="en" altLang="zh-CN" dirty="0">
                    <a:latin typeface="Arial" panose="020B0604020202020204" pitchFamily="34" charset="0"/>
                  </a:rPr>
                  <a:t> with observed attribute values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𝑎</m:t>
                        </m:r>
                      </m:e>
                      <m:sub>
                        <m:r>
                          <a:rPr kumimoji="1" lang="en" altLang="zh-CN" i="1" dirty="0" smtClean="0">
                            <a:latin typeface="Cambria Math" panose="02040503050406030204" pitchFamily="18" charset="0"/>
                          </a:rPr>
                          <m:t>1</m:t>
                        </m:r>
                      </m:sub>
                    </m:sSub>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𝑎</m:t>
                        </m:r>
                      </m:e>
                      <m:sub>
                        <m:r>
                          <a:rPr kumimoji="1" lang="en-US" altLang="zh-CN" b="0" i="1" dirty="0" smtClean="0">
                            <a:latin typeface="Cambria Math" panose="02040503050406030204" pitchFamily="18" charset="0"/>
                          </a:rPr>
                          <m:t>2</m:t>
                        </m:r>
                      </m:sub>
                    </m:sSub>
                    <m:r>
                      <a:rPr kumimoji="1" lang="en-US" altLang="zh-CN" b="0" i="1" dirty="0" smtClean="0">
                        <a:latin typeface="Cambria Math" panose="02040503050406030204" pitchFamily="18" charset="0"/>
                      </a:rPr>
                      <m:t>,⋯</m:t>
                    </m:r>
                  </m:oMath>
                </a14:m>
                <a:r>
                  <a:rPr kumimoji="1" lang="en" altLang="zh-CN" dirty="0">
                    <a:latin typeface="Arial" panose="020B0604020202020204" pitchFamily="34" charset="0"/>
                  </a:rPr>
                  <a:t>. </a:t>
                </a:r>
              </a:p>
              <a:p>
                <a:pPr lvl="1"/>
                <a:r>
                  <a:rPr kumimoji="1" lang="en" altLang="zh-CN" dirty="0">
                    <a:latin typeface="Arial" panose="020B0604020202020204" pitchFamily="34" charset="0"/>
                  </a:rPr>
                  <a:t>Classification is basically to compute the following posteriori probability. The prediction is the class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𝑐</m:t>
                        </m:r>
                      </m:e>
                      <m:sub>
                        <m:r>
                          <a:rPr kumimoji="1" lang="en" altLang="zh-CN" i="1" dirty="0" smtClean="0">
                            <a:latin typeface="Cambria Math" panose="02040503050406030204" pitchFamily="18" charset="0"/>
                          </a:rPr>
                          <m:t>𝑗</m:t>
                        </m:r>
                      </m:sub>
                    </m:sSub>
                  </m:oMath>
                </a14:m>
                <a:r>
                  <a:rPr kumimoji="1" lang="en" altLang="zh-CN" dirty="0">
                    <a:latin typeface="Arial" panose="020B0604020202020204" pitchFamily="34" charset="0"/>
                  </a:rPr>
                  <a:t> such that</a:t>
                </a:r>
              </a:p>
              <a:p>
                <a:pPr marL="154484" lvl="1" indent="0">
                  <a:buNone/>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Pr</m:t>
                          </m:r>
                        </m:fName>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𝐶</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d>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d>
                            </m:sub>
                          </m:sSub>
                          <m:r>
                            <a:rPr kumimoji="1" lang="en-US" altLang="zh-CN" b="0" i="1" smtClean="0">
                              <a:latin typeface="Cambria Math" panose="02040503050406030204" pitchFamily="18" charset="0"/>
                            </a:rPr>
                            <m:t>)</m:t>
                          </m:r>
                        </m:e>
                      </m:func>
                    </m:oMath>
                  </m:oMathPara>
                </a14:m>
                <a:endParaRPr kumimoji="1" lang="en" altLang="zh-CN" dirty="0">
                  <a:latin typeface="Arial" panose="020B0604020202020204" pitchFamily="34" charset="0"/>
                </a:endParaRPr>
              </a:p>
              <a:p>
                <a:pPr marL="154484" lvl="1" indent="0">
                  <a:buNone/>
                </a:pPr>
                <a:r>
                  <a:rPr kumimoji="1" lang="en" altLang="zh-CN" dirty="0">
                    <a:latin typeface="Arial" panose="020B0604020202020204" pitchFamily="34" charset="0"/>
                  </a:rPr>
                  <a:t>is maximized.</a:t>
                </a:r>
              </a:p>
              <a:p>
                <a:pPr lvl="1"/>
                <a:endParaRPr kumimoji="1" lang="en" altLang="zh-CN" dirty="0">
                  <a:latin typeface="Arial" panose="020B0604020202020204" pitchFamily="34" charset="0"/>
                </a:endParaRPr>
              </a:p>
              <a:p>
                <a:pPr lvl="1"/>
                <a:endParaRPr kumimoji="1" lang="en"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97E6615E-91A7-E02D-6360-EB23F26D14D7}"/>
                  </a:ext>
                </a:extLst>
              </p:cNvPr>
              <p:cNvSpPr>
                <a:spLocks noGrp="1" noRot="1" noChangeAspect="1" noMove="1" noResize="1" noEditPoints="1" noAdjustHandles="1" noChangeArrowheads="1" noChangeShapeType="1" noTextEdit="1"/>
              </p:cNvSpPr>
              <p:nvPr>
                <p:ph idx="1"/>
              </p:nvPr>
            </p:nvSpPr>
            <p:spPr>
              <a:blipFill>
                <a:blip r:embed="rId2"/>
                <a:stretch>
                  <a:fillRect l="-925" t="-1405" r="-28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610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68EF5-630A-452B-B93D-23436D0FD591}"/>
              </a:ext>
            </a:extLst>
          </p:cNvPr>
          <p:cNvSpPr>
            <a:spLocks noGrp="1"/>
          </p:cNvSpPr>
          <p:nvPr>
            <p:ph type="title"/>
          </p:nvPr>
        </p:nvSpPr>
        <p:spPr/>
        <p:txBody>
          <a:bodyPr/>
          <a:lstStyle/>
          <a:p>
            <a:r>
              <a:rPr kumimoji="1" lang="en-US" altLang="zh-CN" dirty="0"/>
              <a:t>Applying Bayes’ rule</a:t>
            </a:r>
            <a:endParaRPr kumimoji="1" lang="zh-CN" altLang="en-US" dirty="0"/>
          </a:p>
        </p:txBody>
      </p:sp>
      <mc:AlternateContent xmlns:mc="http://schemas.openxmlformats.org/markup-compatibility/2006" xmlns:a14="http://schemas.microsoft.com/office/drawing/2010/main">
        <mc:Choice Requires="a14">
          <p:sp>
            <p:nvSpPr>
              <p:cNvPr id="5" name="Object 7">
                <a:extLst>
                  <a:ext uri="{FF2B5EF4-FFF2-40B4-BE49-F238E27FC236}">
                    <a16:creationId xmlns:a16="http://schemas.microsoft.com/office/drawing/2014/main" id="{2CCFFF19-4F9A-961A-FADB-5A1B3F409AB3}"/>
                  </a:ext>
                </a:extLst>
              </p:cNvPr>
              <p:cNvSpPr txBox="1"/>
              <p:nvPr/>
            </p:nvSpPr>
            <p:spPr bwMode="auto">
              <a:xfrm>
                <a:off x="609600" y="1195754"/>
                <a:ext cx="7239000" cy="32004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i="0" smtClean="0">
                          <a:solidFill>
                            <a:srgbClr val="000000"/>
                          </a:solidFill>
                          <a:latin typeface="Cambria Math" panose="02040503050406030204" pitchFamily="18" charset="0"/>
                        </a:rPr>
                        <m:t>    </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d>
                            <m:dPr>
                              <m:begChr m:val="|"/>
                              <m:endChr m:val="|"/>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𝐴</m:t>
                              </m:r>
                            </m:e>
                          </m:d>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oMath>
                  </m:oMathPara>
                </a14:m>
                <a:endParaRPr lang="en-HK" altLang="zh-CN" sz="2400" i="1" dirty="0">
                  <a:solidFill>
                    <a:srgbClr val="000000"/>
                  </a:solidFill>
                  <a:latin typeface="Cambria Math" panose="02040503050406030204" pitchFamily="18" charset="0"/>
                </a:endParaRPr>
              </a:p>
              <a:p>
                <a:pPr/>
                <a:br>
                  <a:rPr lang="zh-CN" altLang="en-US" sz="24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num>
                        <m:den>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den>
                      </m:f>
                    </m:oMath>
                  </m:oMathPara>
                </a14:m>
                <a:endParaRPr lang="en-HK" altLang="zh-CN" sz="2400" i="1" dirty="0">
                  <a:solidFill>
                    <a:srgbClr val="000000"/>
                  </a:solidFill>
                  <a:latin typeface="Cambria Math" panose="02040503050406030204" pitchFamily="18" charset="0"/>
                </a:endParaRPr>
              </a:p>
              <a:p>
                <a:pPr/>
                <a:br>
                  <a:rPr lang="zh-CN" altLang="en-US" sz="24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num>
                        <m:den>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up>
                            <m:e>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𝐴</m:t>
                                  </m:r>
                                  <m:r>
                                    <a:rPr lang="en-US" altLang="zh-CN" sz="2400" b="0" i="1" smtClean="0">
                                      <a:solidFill>
                                        <a:srgbClr val="000000"/>
                                      </a:solidFill>
                                      <a:latin typeface="Cambria Math" panose="02040503050406030204" pitchFamily="18" charset="0"/>
                                    </a:rPr>
                                    <m:t>|</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Pr</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e>
                          </m:nary>
                        </m:den>
                      </m:f>
                    </m:oMath>
                  </m:oMathPara>
                </a14:m>
                <a:endParaRPr lang="zh-CN" altLang="en-US" sz="2400" dirty="0">
                  <a:solidFill>
                    <a:srgbClr val="000000"/>
                  </a:solidFill>
                </a:endParaRPr>
              </a:p>
            </p:txBody>
          </p:sp>
        </mc:Choice>
        <mc:Fallback xmlns="">
          <p:sp>
            <p:nvSpPr>
              <p:cNvPr id="5" name="Object 7">
                <a:extLst>
                  <a:ext uri="{FF2B5EF4-FFF2-40B4-BE49-F238E27FC236}">
                    <a16:creationId xmlns:a16="http://schemas.microsoft.com/office/drawing/2014/main" id="{2CCFFF19-4F9A-961A-FADB-5A1B3F409AB3}"/>
                  </a:ext>
                </a:extLst>
              </p:cNvPr>
              <p:cNvSpPr txBox="1">
                <a:spLocks noRot="1" noChangeAspect="1" noMove="1" noResize="1" noEditPoints="1" noAdjustHandles="1" noChangeArrowheads="1" noChangeShapeType="1" noTextEdit="1"/>
              </p:cNvSpPr>
              <p:nvPr/>
            </p:nvSpPr>
            <p:spPr bwMode="auto">
              <a:xfrm>
                <a:off x="609600" y="1195754"/>
                <a:ext cx="7239000" cy="3200400"/>
              </a:xfrm>
              <a:prstGeom prst="rect">
                <a:avLst/>
              </a:prstGeom>
              <a:blipFill>
                <a:blip r:embed="rId3"/>
                <a:stretch>
                  <a:fillRect l="-2277" r="-175" b="-18972"/>
                </a:stretch>
              </a:blipFill>
              <a:ln>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3A622A0-FE5E-8842-B6C2-5A8B24FECB51}"/>
              </a:ext>
            </a:extLst>
          </p:cNvPr>
          <p:cNvPicPr>
            <a:picLocks noChangeAspect="1"/>
          </p:cNvPicPr>
          <p:nvPr/>
        </p:nvPicPr>
        <p:blipFill>
          <a:blip r:embed="rId4"/>
          <a:stretch>
            <a:fillRect/>
          </a:stretch>
        </p:blipFill>
        <p:spPr>
          <a:xfrm>
            <a:off x="7848600" y="1217019"/>
            <a:ext cx="3979628" cy="2862981"/>
          </a:xfrm>
          <a:prstGeom prst="rect">
            <a:avLst/>
          </a:prstGeom>
        </p:spPr>
      </p:pic>
      <p:sp>
        <p:nvSpPr>
          <p:cNvPr id="8" name="文本框 7">
            <a:extLst>
              <a:ext uri="{FF2B5EF4-FFF2-40B4-BE49-F238E27FC236}">
                <a16:creationId xmlns:a16="http://schemas.microsoft.com/office/drawing/2014/main" id="{FF1DC184-9732-C9B9-A47A-09E48DBA7ED6}"/>
              </a:ext>
            </a:extLst>
          </p:cNvPr>
          <p:cNvSpPr txBox="1"/>
          <p:nvPr/>
        </p:nvSpPr>
        <p:spPr>
          <a:xfrm>
            <a:off x="609600" y="4572000"/>
            <a:ext cx="10972800" cy="954107"/>
          </a:xfrm>
          <a:prstGeom prst="rect">
            <a:avLst/>
          </a:prstGeom>
          <a:noFill/>
        </p:spPr>
        <p:txBody>
          <a:bodyPr wrap="square">
            <a:spAutoFit/>
          </a:bodyPr>
          <a:lstStyle/>
          <a:p>
            <a:pPr marL="457200" indent="-457200" eaLnBrk="1" hangingPunct="1">
              <a:spcBef>
                <a:spcPct val="50000"/>
              </a:spcBef>
              <a:buFont typeface="Arial" panose="020B0604020202020204" pitchFamily="34" charset="0"/>
              <a:buChar char="•"/>
            </a:pPr>
            <a:r>
              <a:rPr lang="en-US" altLang="en-US" sz="2800" dirty="0" err="1"/>
              <a:t>Pr</a:t>
            </a:r>
            <a:r>
              <a:rPr lang="en-US" altLang="en-US" sz="2800" dirty="0"/>
              <a:t>(C=</a:t>
            </a:r>
            <a:r>
              <a:rPr lang="en-US" altLang="en-US" sz="2800" dirty="0" err="1"/>
              <a:t>c</a:t>
            </a:r>
            <a:r>
              <a:rPr lang="en-US" altLang="en-US" sz="2800" baseline="-25000" dirty="0" err="1"/>
              <a:t>j</a:t>
            </a:r>
            <a:r>
              <a:rPr lang="en-US" altLang="en-US" sz="2800" dirty="0"/>
              <a:t>) is the class </a:t>
            </a:r>
            <a:r>
              <a:rPr lang="en-US" altLang="en-US" sz="2800" i="1" dirty="0"/>
              <a:t>prior</a:t>
            </a:r>
            <a:r>
              <a:rPr lang="en-US" altLang="en-US" sz="2800" dirty="0"/>
              <a:t> probability: easy to estimate from the training data.</a:t>
            </a:r>
          </a:p>
        </p:txBody>
      </p:sp>
    </p:spTree>
    <p:extLst>
      <p:ext uri="{BB962C8B-B14F-4D97-AF65-F5344CB8AC3E}">
        <p14:creationId xmlns:p14="http://schemas.microsoft.com/office/powerpoint/2010/main" val="3091434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D5917-6D13-0FED-A11A-8D7DE7234A35}"/>
              </a:ext>
            </a:extLst>
          </p:cNvPr>
          <p:cNvSpPr>
            <a:spLocks noGrp="1"/>
          </p:cNvSpPr>
          <p:nvPr>
            <p:ph type="title"/>
          </p:nvPr>
        </p:nvSpPr>
        <p:spPr/>
        <p:txBody>
          <a:bodyPr/>
          <a:lstStyle/>
          <a:p>
            <a:r>
              <a:rPr kumimoji="1" lang="en" altLang="zh-CN" dirty="0"/>
              <a:t>Computing probabilities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7623BD-21CF-D3EC-1B81-697CD4D3F5C9}"/>
                  </a:ext>
                </a:extLst>
              </p:cNvPr>
              <p:cNvSpPr>
                <a:spLocks noGrp="1"/>
              </p:cNvSpPr>
              <p:nvPr>
                <p:ph idx="1"/>
              </p:nvPr>
            </p:nvSpPr>
            <p:spPr/>
            <p:txBody>
              <a:bodyPr/>
              <a:lstStyle/>
              <a:p>
                <a:r>
                  <a:rPr kumimoji="1" lang="en-US" altLang="zh-CN" dirty="0">
                    <a:latin typeface="Arial" panose="020B0604020202020204" pitchFamily="34" charset="0"/>
                  </a:rPr>
                  <a:t>The denominator </a:t>
                </a:r>
                <a14:m>
                  <m:oMath xmlns:m="http://schemas.openxmlformats.org/officeDocument/2006/math">
                    <m:func>
                      <m:funcPr>
                        <m:ctrlPr>
                          <a:rPr kumimoji="1" lang="zh-CN" altLang="en-US" i="1" smtClean="0">
                            <a:solidFill>
                              <a:srgbClr val="000000"/>
                            </a:solidFill>
                            <a:latin typeface="Cambria Math" panose="02040503050406030204" pitchFamily="18" charset="0"/>
                          </a:rPr>
                        </m:ctrlPr>
                      </m:funcPr>
                      <m:fName>
                        <m:r>
                          <m:rPr>
                            <m:sty m:val="p"/>
                          </m:rPr>
                          <a:rPr kumimoji="1" lang="zh-CN" altLang="en-US">
                            <a:solidFill>
                              <a:srgbClr val="000000"/>
                            </a:solidFill>
                            <a:latin typeface="Cambria Math" panose="02040503050406030204" pitchFamily="18" charset="0"/>
                          </a:rPr>
                          <m:t>Pr</m:t>
                        </m:r>
                      </m:fName>
                      <m:e>
                        <m:r>
                          <a:rPr kumimoji="1" lang="zh-CN" altLang="en-US">
                            <a:solidFill>
                              <a:srgbClr val="000000"/>
                            </a:solidFill>
                            <a:latin typeface="Cambria Math" panose="02040503050406030204" pitchFamily="18" charset="0"/>
                          </a:rPr>
                          <m:t>(</m:t>
                        </m:r>
                      </m:e>
                    </m:func>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b="0" i="0"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𝐴</m:t>
                        </m:r>
                        <m:r>
                          <a:rPr kumimoji="1" lang="en-US" altLang="zh-CN" b="0" i="0" smtClean="0">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oMath>
                </a14:m>
                <a:r>
                  <a:rPr kumimoji="1" lang="en-US" altLang="zh-CN" dirty="0">
                    <a:solidFill>
                      <a:srgbClr val="000000"/>
                    </a:solidFill>
                    <a:latin typeface="Arial" panose="020B0604020202020204" pitchFamily="34" charset="0"/>
                  </a:rPr>
                  <a:t> </a:t>
                </a:r>
                <a:r>
                  <a:rPr kumimoji="1" lang="en-US" altLang="zh-CN" dirty="0">
                    <a:latin typeface="Arial" panose="020B0604020202020204" pitchFamily="34" charset="0"/>
                  </a:rPr>
                  <a:t>is irrelevant for decision making since it is the same for every class.</a:t>
                </a:r>
              </a:p>
              <a:p>
                <a:r>
                  <a:rPr kumimoji="1" lang="en-US" altLang="zh-CN" dirty="0">
                    <a:latin typeface="Arial" panose="020B0604020202020204" pitchFamily="34" charset="0"/>
                  </a:rPr>
                  <a:t>We only need </a:t>
                </a:r>
                <a14:m>
                  <m:oMath xmlns:m="http://schemas.openxmlformats.org/officeDocument/2006/math">
                    <m:func>
                      <m:funcPr>
                        <m:ctrlPr>
                          <a:rPr kumimoji="1" lang="zh-CN" altLang="en-US" i="1" smtClean="0">
                            <a:solidFill>
                              <a:srgbClr val="000000"/>
                            </a:solidFill>
                            <a:latin typeface="Cambria Math" panose="02040503050406030204" pitchFamily="18" charset="0"/>
                          </a:rPr>
                        </m:ctrlPr>
                      </m:funcPr>
                      <m:fName>
                        <m:r>
                          <m:rPr>
                            <m:sty m:val="p"/>
                          </m:rPr>
                          <a:rPr kumimoji="1" lang="zh-CN" altLang="en-US">
                            <a:solidFill>
                              <a:srgbClr val="000000"/>
                            </a:solidFill>
                            <a:latin typeface="Cambria Math" panose="02040503050406030204" pitchFamily="18" charset="0"/>
                          </a:rPr>
                          <m:t>Pr</m:t>
                        </m:r>
                      </m:fName>
                      <m:e>
                        <m:r>
                          <a:rPr kumimoji="1" lang="zh-CN" altLang="en-US">
                            <a:solidFill>
                              <a:srgbClr val="000000"/>
                            </a:solidFill>
                            <a:latin typeface="Cambria Math" panose="02040503050406030204" pitchFamily="18" charset="0"/>
                          </a:rPr>
                          <m:t>(</m:t>
                        </m:r>
                      </m:e>
                    </m:func>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r>
                      <a:rPr kumimoji="1" lang="zh-CN" altLang="en-US">
                        <a:solidFill>
                          <a:srgbClr val="000000"/>
                        </a:solidFill>
                        <a:latin typeface="Cambria Math" panose="02040503050406030204" pitchFamily="18" charset="0"/>
                      </a:rPr>
                      <m:t>𝐶</m:t>
                    </m:r>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r>
                      <a:rPr kumimoji="1" lang="zh-CN" altLang="en-US">
                        <a:solidFill>
                          <a:srgbClr val="000000"/>
                        </a:solidFill>
                        <a:latin typeface="Cambria Math" panose="02040503050406030204" pitchFamily="18" charset="0"/>
                      </a:rPr>
                      <m:t>)</m:t>
                    </m:r>
                  </m:oMath>
                </a14:m>
                <a:r>
                  <a:rPr kumimoji="1" lang="en-US" altLang="zh-CN" dirty="0">
                    <a:latin typeface="Arial" panose="020B0604020202020204" pitchFamily="34" charset="0"/>
                  </a:rPr>
                  <a:t>, which can be written as </a:t>
                </a:r>
                <a14:m>
                  <m:oMath xmlns:m="http://schemas.openxmlformats.org/officeDocument/2006/math">
                    <m:func>
                      <m:funcPr>
                        <m:ctrlPr>
                          <a:rPr kumimoji="1" lang="zh-CN" altLang="en-US" i="1" smtClean="0">
                            <a:solidFill>
                              <a:srgbClr val="000000"/>
                            </a:solidFill>
                            <a:latin typeface="Cambria Math" panose="02040503050406030204" pitchFamily="18" charset="0"/>
                          </a:rPr>
                        </m:ctrlPr>
                      </m:funcPr>
                      <m:fName>
                        <m:r>
                          <m:rPr>
                            <m:sty m:val="p"/>
                          </m:rPr>
                          <a:rPr kumimoji="1" lang="zh-CN" altLang="en-US">
                            <a:solidFill>
                              <a:srgbClr val="000000"/>
                            </a:solidFill>
                            <a:latin typeface="Cambria Math" panose="02040503050406030204" pitchFamily="18" charset="0"/>
                          </a:rPr>
                          <m:t>Pr</m:t>
                        </m:r>
                      </m:fName>
                      <m:e>
                        <m:r>
                          <a:rPr kumimoji="1" lang="zh-CN" altLang="en-US">
                            <a:solidFill>
                              <a:srgbClr val="000000"/>
                            </a:solidFill>
                            <a:latin typeface="Cambria Math" panose="02040503050406030204" pitchFamily="18" charset="0"/>
                          </a:rPr>
                          <m:t>(</m:t>
                        </m:r>
                      </m:e>
                    </m:func>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2</m:t>
                        </m:r>
                      </m:sub>
                    </m:sSub>
                    <m:r>
                      <a:rPr kumimoji="1" lang="en-US" altLang="zh-CN">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2</m:t>
                        </m:r>
                      </m:sub>
                    </m:sSub>
                    <m:r>
                      <a:rPr kumimoji="1" lang="en-US" altLang="zh-CN">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en-US" altLang="zh-CN">
                        <a:solidFill>
                          <a:srgbClr val="000000"/>
                        </a:solidFill>
                        <a:latin typeface="Cambria Math" panose="02040503050406030204" pitchFamily="18" charset="0"/>
                      </a:rPr>
                      <m:t>,</m:t>
                    </m:r>
                    <m:r>
                      <a:rPr kumimoji="1" lang="zh-CN" altLang="en-US">
                        <a:solidFill>
                          <a:srgbClr val="000000"/>
                        </a:solidFill>
                        <a:latin typeface="Cambria Math" panose="02040503050406030204" pitchFamily="18" charset="0"/>
                      </a:rPr>
                      <m:t>𝐶</m:t>
                    </m:r>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r>
                      <a:rPr kumimoji="1" lang="zh-CN" altLang="en-US">
                        <a:solidFill>
                          <a:srgbClr val="000000"/>
                        </a:solidFill>
                        <a:latin typeface="Cambria Math" panose="02040503050406030204" pitchFamily="18" charset="0"/>
                      </a:rPr>
                      <m:t>)</m:t>
                    </m:r>
                    <m:r>
                      <a:rPr kumimoji="1" lang="en-US" altLang="zh-CN">
                        <a:solidFill>
                          <a:srgbClr val="000000"/>
                        </a:solidFill>
                        <a:latin typeface="Cambria Math" panose="02040503050406030204" pitchFamily="18" charset="0"/>
                      </a:rPr>
                      <m:t>⋅</m:t>
                    </m:r>
                    <m:func>
                      <m:funcPr>
                        <m:ctrlPr>
                          <a:rPr kumimoji="1" lang="zh-CN" altLang="en-US" i="1">
                            <a:solidFill>
                              <a:srgbClr val="000000"/>
                            </a:solidFill>
                            <a:latin typeface="Cambria Math" panose="02040503050406030204" pitchFamily="18" charset="0"/>
                          </a:rPr>
                        </m:ctrlPr>
                      </m:funcPr>
                      <m:fName>
                        <m:r>
                          <m:rPr>
                            <m:sty m:val="p"/>
                          </m:rPr>
                          <a:rPr kumimoji="1" lang="zh-CN" altLang="en-US">
                            <a:solidFill>
                              <a:srgbClr val="000000"/>
                            </a:solidFill>
                            <a:latin typeface="Cambria Math" panose="02040503050406030204" pitchFamily="18" charset="0"/>
                          </a:rPr>
                          <m:t>Pr</m:t>
                        </m:r>
                      </m:fName>
                      <m:e>
                        <m:r>
                          <a:rPr kumimoji="1" lang="zh-CN" altLang="en-US">
                            <a:solidFill>
                              <a:srgbClr val="000000"/>
                            </a:solidFill>
                            <a:latin typeface="Cambria Math" panose="02040503050406030204" pitchFamily="18" charset="0"/>
                          </a:rPr>
                          <m:t>(</m:t>
                        </m:r>
                      </m:e>
                    </m:func>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2</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2</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r>
                      <a:rPr kumimoji="1" lang="zh-CN" altLang="en-US">
                        <a:solidFill>
                          <a:srgbClr val="000000"/>
                        </a:solidFill>
                        <a:latin typeface="Cambria Math" panose="02040503050406030204" pitchFamily="18" charset="0"/>
                      </a:rPr>
                      <m:t>𝐶</m:t>
                    </m:r>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r>
                      <a:rPr kumimoji="1" lang="zh-CN" altLang="en-US">
                        <a:solidFill>
                          <a:srgbClr val="000000"/>
                        </a:solidFill>
                        <a:latin typeface="Cambria Math" panose="02040503050406030204" pitchFamily="18" charset="0"/>
                      </a:rPr>
                      <m:t>)</m:t>
                    </m:r>
                  </m:oMath>
                </a14:m>
                <a:endParaRPr kumimoji="1" lang="en-US" altLang="zh-CN" dirty="0">
                  <a:solidFill>
                    <a:srgbClr val="000000"/>
                  </a:solidFill>
                  <a:latin typeface="Arial" panose="020B0604020202020204" pitchFamily="34" charset="0"/>
                </a:endParaRPr>
              </a:p>
              <a:p>
                <a:r>
                  <a:rPr kumimoji="1" lang="en-US" altLang="zh-CN" dirty="0">
                    <a:latin typeface="Arial" panose="020B0604020202020204" pitchFamily="34" charset="0"/>
                  </a:rPr>
                  <a:t>Recursively, the second factor above can be written in the same way, and so on.</a:t>
                </a:r>
              </a:p>
              <a:p>
                <a:r>
                  <a:rPr kumimoji="1" lang="en-US" altLang="zh-CN" dirty="0">
                    <a:latin typeface="Arial" panose="020B0604020202020204" pitchFamily="34" charset="0"/>
                  </a:rPr>
                  <a:t>Now an assumption is needed. </a:t>
                </a:r>
              </a:p>
            </p:txBody>
          </p:sp>
        </mc:Choice>
        <mc:Fallback xmlns="">
          <p:sp>
            <p:nvSpPr>
              <p:cNvPr id="3" name="内容占位符 2">
                <a:extLst>
                  <a:ext uri="{FF2B5EF4-FFF2-40B4-BE49-F238E27FC236}">
                    <a16:creationId xmlns:a16="http://schemas.microsoft.com/office/drawing/2014/main" id="{687623BD-21CF-D3EC-1B81-697CD4D3F5C9}"/>
                  </a:ext>
                </a:extLst>
              </p:cNvPr>
              <p:cNvSpPr>
                <a:spLocks noGrp="1" noRot="1" noChangeAspect="1" noMove="1" noResize="1" noEditPoints="1" noAdjustHandles="1" noChangeArrowheads="1" noChangeShapeType="1" noTextEdit="1"/>
              </p:cNvSpPr>
              <p:nvPr>
                <p:ph idx="1"/>
              </p:nvPr>
            </p:nvSpPr>
            <p:spPr>
              <a:blipFill>
                <a:blip r:embed="rId2"/>
                <a:stretch>
                  <a:fillRect l="-925" t="-1405" r="-2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39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D7706-3547-A963-5E7C-47B2635F5C85}"/>
              </a:ext>
            </a:extLst>
          </p:cNvPr>
          <p:cNvSpPr>
            <a:spLocks noGrp="1"/>
          </p:cNvSpPr>
          <p:nvPr>
            <p:ph type="title"/>
          </p:nvPr>
        </p:nvSpPr>
        <p:spPr/>
        <p:txBody>
          <a:bodyPr/>
          <a:lstStyle/>
          <a:p>
            <a:r>
              <a:rPr kumimoji="1" lang="en" altLang="zh-CN" dirty="0"/>
              <a:t>Conditional Independence Assumption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979133-6E2D-ADA8-9753-DC6C1CCC7A9F}"/>
                  </a:ext>
                </a:extLst>
              </p:cNvPr>
              <p:cNvSpPr>
                <a:spLocks noGrp="1"/>
              </p:cNvSpPr>
              <p:nvPr>
                <p:ph idx="1"/>
              </p:nvPr>
            </p:nvSpPr>
            <p:spPr/>
            <p:txBody>
              <a:bodyPr/>
              <a:lstStyle/>
              <a:p>
                <a:r>
                  <a:rPr kumimoji="1" lang="en-US" altLang="zh-CN" dirty="0">
                    <a:latin typeface="Arial" panose="020B0604020202020204" pitchFamily="34" charset="0"/>
                  </a:rPr>
                  <a:t>All attributes are conditionally independent given the class </a:t>
                </a:r>
                <a14:m>
                  <m:oMath xmlns:m="http://schemas.openxmlformats.org/officeDocument/2006/math">
                    <m:r>
                      <a:rPr kumimoji="1" lang="zh-CN" altLang="en-US" smtClean="0">
                        <a:solidFill>
                          <a:srgbClr val="000000"/>
                        </a:solidFill>
                        <a:latin typeface="Cambria Math" panose="02040503050406030204" pitchFamily="18" charset="0"/>
                      </a:rPr>
                      <m:t>𝐶</m:t>
                    </m:r>
                    <m:r>
                      <a:rPr kumimoji="1" lang="zh-CN" altLang="en-US" smtClean="0">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oMath>
                </a14:m>
                <a:endParaRPr kumimoji="1" lang="en-US" altLang="zh-CN" dirty="0">
                  <a:latin typeface="Arial" panose="020B0604020202020204" pitchFamily="34" charset="0"/>
                </a:endParaRPr>
              </a:p>
              <a:p>
                <a:r>
                  <a:rPr kumimoji="1" lang="en-US" altLang="zh-CN" dirty="0">
                    <a:latin typeface="Arial" panose="020B0604020202020204" pitchFamily="34" charset="0"/>
                  </a:rPr>
                  <a:t>Formally, we assume</a:t>
                </a: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b="0" i="0" smtClean="0">
                          <a:solidFill>
                            <a:srgbClr val="000000"/>
                          </a:solidFill>
                          <a:latin typeface="Cambria Math" panose="02040503050406030204" pitchFamily="18" charset="0"/>
                        </a:rPr>
                        <m:t>Pr</m:t>
                      </m:r>
                      <m:d>
                        <m:dPr>
                          <m:ctrlPr>
                            <a:rPr kumimoji="1" lang="en-US" altLang="zh-CN" b="0" i="1" smtClean="0">
                              <a:solidFill>
                                <a:srgbClr val="000000"/>
                              </a:solidFill>
                              <a:latin typeface="Cambria Math" panose="02040503050406030204" pitchFamily="18" charset="0"/>
                            </a:rPr>
                          </m:ctrlPr>
                        </m:dPr>
                        <m:e>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zh-CN" altLang="en-US">
                                  <a:solidFill>
                                    <a:srgbClr val="000000"/>
                                  </a:solidFill>
                                  <a:latin typeface="Cambria Math" panose="02040503050406030204" pitchFamily="18" charset="0"/>
                                </a:rPr>
                                <m:t>1</m:t>
                              </m:r>
                            </m:sub>
                          </m:sSub>
                          <m:r>
                            <a:rPr kumimoji="1" lang="en-US" altLang="zh-CN" b="0" i="1" smtClean="0">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2</m:t>
                              </m:r>
                            </m:sub>
                          </m:sSub>
                          <m:r>
                            <a:rPr kumimoji="1" lang="en-US" altLang="zh-CN">
                              <a:solidFill>
                                <a:srgbClr val="000000"/>
                              </a:solidFill>
                              <a:latin typeface="Cambria Math" panose="02040503050406030204" pitchFamily="18" charset="0"/>
                            </a:rPr>
                            <m:t>=</m:t>
                          </m:r>
                          <m:sSub>
                            <m:sSubPr>
                              <m:ctrlPr>
                                <a:rPr kumimoji="1" lang="en-US" altLang="zh-CN" i="1">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2</m:t>
                              </m:r>
                            </m:sub>
                          </m:sSub>
                          <m:r>
                            <a:rPr kumimoji="1" lang="en-US" altLang="zh-CN">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kumimoji="1" lang="en-US" altLang="zh-CN">
                              <a:solidFill>
                                <a:srgbClr val="000000"/>
                              </a:solidFill>
                              <a:latin typeface="Cambria Math" panose="02040503050406030204" pitchFamily="18" charset="0"/>
                            </a:rPr>
                            <m:t>,</m:t>
                          </m:r>
                          <m:r>
                            <a:rPr kumimoji="1" lang="zh-CN" altLang="en-US">
                              <a:solidFill>
                                <a:srgbClr val="000000"/>
                              </a:solidFill>
                              <a:latin typeface="Cambria Math" panose="02040503050406030204" pitchFamily="18" charset="0"/>
                            </a:rPr>
                            <m:t>𝐶</m:t>
                          </m:r>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e>
                      </m:d>
                      <m:r>
                        <a:rPr kumimoji="1" lang="en-US" altLang="zh-CN" b="0" i="0" smtClean="0">
                          <a:solidFill>
                            <a:srgbClr val="000000"/>
                          </a:solidFill>
                          <a:latin typeface="Cambria Math" panose="02040503050406030204" pitchFamily="18" charset="0"/>
                        </a:rPr>
                        <m:t>=</m:t>
                      </m:r>
                      <m:r>
                        <m:rPr>
                          <m:sty m:val="p"/>
                        </m:rPr>
                        <a:rPr kumimoji="1" lang="en-US" altLang="zh-CN" b="0" i="0" smtClean="0">
                          <a:solidFill>
                            <a:srgbClr val="000000"/>
                          </a:solidFill>
                          <a:latin typeface="Cambria Math" panose="02040503050406030204" pitchFamily="18" charset="0"/>
                        </a:rPr>
                        <m:t>Pr</m:t>
                      </m:r>
                      <m:d>
                        <m:dPr>
                          <m:ctrlPr>
                            <a:rPr kumimoji="1" lang="en-US" altLang="zh-CN" b="0" i="1" smtClean="0">
                              <a:solidFill>
                                <a:srgbClr val="000000"/>
                              </a:solidFill>
                              <a:latin typeface="Cambria Math" panose="02040503050406030204" pitchFamily="18" charset="0"/>
                            </a:rPr>
                          </m:ctrlPr>
                        </m:dPr>
                        <m:e>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𝐴</m:t>
                              </m:r>
                            </m:e>
                            <m:sub>
                              <m:r>
                                <a:rPr kumimoji="1" lang="zh-CN" altLang="en-US">
                                  <a:solidFill>
                                    <a:srgbClr val="000000"/>
                                  </a:solidFill>
                                  <a:latin typeface="Cambria Math" panose="02040503050406030204" pitchFamily="18" charset="0"/>
                                </a:rPr>
                                <m:t>1</m:t>
                              </m:r>
                            </m:sub>
                          </m:sSub>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𝑎</m:t>
                              </m:r>
                            </m:e>
                            <m:sub>
                              <m:r>
                                <a:rPr kumimoji="1" lang="zh-CN" altLang="en-US">
                                  <a:solidFill>
                                    <a:srgbClr val="000000"/>
                                  </a:solidFill>
                                  <a:latin typeface="Cambria Math" panose="02040503050406030204" pitchFamily="18" charset="0"/>
                                </a:rPr>
                                <m:t>1</m:t>
                              </m:r>
                            </m:sub>
                          </m:sSub>
                        </m:e>
                        <m:e>
                          <m:r>
                            <a:rPr kumimoji="1" lang="zh-CN" altLang="en-US">
                              <a:solidFill>
                                <a:srgbClr val="000000"/>
                              </a:solidFill>
                              <a:latin typeface="Cambria Math" panose="02040503050406030204" pitchFamily="18" charset="0"/>
                            </a:rPr>
                            <m:t>𝐶</m:t>
                          </m:r>
                          <m:r>
                            <a:rPr kumimoji="1" lang="zh-CN" altLang="en-US">
                              <a:solidFill>
                                <a:srgbClr val="000000"/>
                              </a:solidFill>
                              <a:latin typeface="Cambria Math" panose="02040503050406030204" pitchFamily="18" charset="0"/>
                            </a:rPr>
                            <m:t>=</m:t>
                          </m:r>
                          <m:sSub>
                            <m:sSubPr>
                              <m:ctrlPr>
                                <a:rPr kumimoji="1" lang="zh-CN" altLang="en-US" i="1">
                                  <a:solidFill>
                                    <a:srgbClr val="000000"/>
                                  </a:solidFill>
                                  <a:latin typeface="Cambria Math" panose="02040503050406030204" pitchFamily="18" charset="0"/>
                                </a:rPr>
                              </m:ctrlPr>
                            </m:sSubPr>
                            <m:e>
                              <m:r>
                                <a:rPr kumimoji="1" lang="zh-CN" altLang="en-US">
                                  <a:solidFill>
                                    <a:srgbClr val="000000"/>
                                  </a:solidFill>
                                  <a:latin typeface="Cambria Math" panose="02040503050406030204" pitchFamily="18" charset="0"/>
                                </a:rPr>
                                <m:t>𝑐</m:t>
                              </m:r>
                            </m:e>
                            <m:sub>
                              <m:r>
                                <a:rPr kumimoji="1" lang="zh-CN" altLang="en-US">
                                  <a:solidFill>
                                    <a:srgbClr val="000000"/>
                                  </a:solidFill>
                                  <a:latin typeface="Cambria Math" panose="02040503050406030204" pitchFamily="18" charset="0"/>
                                </a:rPr>
                                <m:t>𝑗</m:t>
                              </m:r>
                            </m:sub>
                          </m:sSub>
                        </m:e>
                      </m:d>
                    </m:oMath>
                  </m:oMathPara>
                </a14:m>
                <a:endParaRPr kumimoji="1" lang="en-US" altLang="zh-CN" dirty="0">
                  <a:latin typeface="Arial" panose="020B0604020202020204" pitchFamily="34" charset="0"/>
                </a:endParaRPr>
              </a:p>
              <a:p>
                <a:pPr marL="0" indent="0">
                  <a:buNone/>
                </a:pPr>
                <a:r>
                  <a:rPr kumimoji="1" lang="en-US" altLang="zh-CN" dirty="0">
                    <a:latin typeface="Arial" panose="020B0604020202020204" pitchFamily="34" charset="0"/>
                  </a:rPr>
                  <a:t> and so on for </a:t>
                </a:r>
                <a14:m>
                  <m:oMath xmlns:m="http://schemas.openxmlformats.org/officeDocument/2006/math">
                    <m:sSub>
                      <m:sSubPr>
                        <m:ctrlPr>
                          <a:rPr kumimoji="1" lang="en-US" altLang="zh-CN" i="1" smtClean="0">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2</m:t>
                        </m:r>
                      </m:sub>
                    </m:sSub>
                  </m:oMath>
                </a14:m>
                <a:r>
                  <a:rPr kumimoji="1" lang="en-US" altLang="zh-CN" dirty="0">
                    <a:latin typeface="Arial" panose="020B0604020202020204" pitchFamily="34" charset="0"/>
                  </a:rPr>
                  <a:t> through </a:t>
                </a:r>
                <a14:m>
                  <m:oMath xmlns:m="http://schemas.openxmlformats.org/officeDocument/2006/math">
                    <m:sSub>
                      <m:sSubPr>
                        <m:ctrlPr>
                          <a:rPr kumimoji="1" lang="en-US" altLang="zh-CN" i="1">
                            <a:solidFill>
                              <a:srgbClr val="000000"/>
                            </a:solidFill>
                            <a:latin typeface="Cambria Math" panose="02040503050406030204" pitchFamily="18" charset="0"/>
                          </a:rPr>
                        </m:ctrlPr>
                      </m:sSubPr>
                      <m:e>
                        <m:r>
                          <a:rPr kumimoji="1" lang="en-US" altLang="zh-CN">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oMath>
                </a14:m>
                <a:r>
                  <a:rPr kumimoji="1" lang="en-US" altLang="zh-CN" dirty="0">
                    <a:latin typeface="Arial" panose="020B0604020202020204" pitchFamily="34" charset="0"/>
                  </a:rPr>
                  <a:t>.</a:t>
                </a:r>
              </a:p>
              <a:p>
                <a:r>
                  <a:rPr kumimoji="1" lang="en-US" altLang="zh-CN" dirty="0">
                    <a:latin typeface="Arial" panose="020B0604020202020204" pitchFamily="34" charset="0"/>
                  </a:rPr>
                  <a:t>Thus, we have</a:t>
                </a:r>
              </a:p>
              <a:p>
                <a:pPr marL="0" indent="0">
                  <a:buNone/>
                </a:pPr>
                <a14:m>
                  <m:oMathPara xmlns:m="http://schemas.openxmlformats.org/officeDocument/2006/math">
                    <m:oMathParaPr>
                      <m:jc m:val="centerGroup"/>
                    </m:oMathParaPr>
                    <m:oMath xmlns:m="http://schemas.openxmlformats.org/officeDocument/2006/math">
                      <m:func>
                        <m:funcPr>
                          <m:ctrlPr>
                            <a:rPr kumimoji="1" lang="zh-CN" altLang="en-US" sz="3000" i="1">
                              <a:solidFill>
                                <a:srgbClr val="000000"/>
                              </a:solidFill>
                              <a:latin typeface="Cambria Math" panose="02040503050406030204" pitchFamily="18" charset="0"/>
                            </a:rPr>
                          </m:ctrlPr>
                        </m:funcPr>
                        <m:fName>
                          <m:r>
                            <m:rPr>
                              <m:sty m:val="p"/>
                            </m:rPr>
                            <a:rPr kumimoji="1" lang="zh-CN" altLang="en-US" sz="3000">
                              <a:solidFill>
                                <a:srgbClr val="000000"/>
                              </a:solidFill>
                              <a:latin typeface="Cambria Math" panose="02040503050406030204" pitchFamily="18" charset="0"/>
                            </a:rPr>
                            <m:t>Pr</m:t>
                          </m:r>
                        </m:fName>
                        <m:e>
                          <m:r>
                            <a:rPr kumimoji="1" lang="zh-CN" altLang="en-US" sz="3000">
                              <a:solidFill>
                                <a:srgbClr val="000000"/>
                              </a:solidFill>
                              <a:latin typeface="Cambria Math" panose="02040503050406030204" pitchFamily="18" charset="0"/>
                            </a:rPr>
                            <m:t>(</m:t>
                          </m:r>
                        </m:e>
                      </m:func>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𝐴</m:t>
                          </m:r>
                        </m:e>
                        <m:sub>
                          <m:r>
                            <a:rPr kumimoji="1" lang="zh-CN" altLang="en-US" sz="3000">
                              <a:solidFill>
                                <a:srgbClr val="000000"/>
                              </a:solidFill>
                              <a:latin typeface="Cambria Math" panose="02040503050406030204" pitchFamily="18" charset="0"/>
                            </a:rPr>
                            <m:t>1</m:t>
                          </m:r>
                        </m:sub>
                      </m:sSub>
                      <m:r>
                        <a:rPr kumimoji="1" lang="zh-CN" altLang="en-US" sz="3000">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𝑎</m:t>
                          </m:r>
                        </m:e>
                        <m:sub>
                          <m:r>
                            <a:rPr kumimoji="1" lang="zh-CN" altLang="en-US" sz="3000">
                              <a:solidFill>
                                <a:srgbClr val="000000"/>
                              </a:solidFill>
                              <a:latin typeface="Cambria Math" panose="02040503050406030204" pitchFamily="18" charset="0"/>
                            </a:rPr>
                            <m:t>1</m:t>
                          </m:r>
                        </m:sub>
                      </m:sSub>
                      <m:r>
                        <a:rPr kumimoji="1" lang="zh-CN" altLang="en-US" sz="3000">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𝐴</m:t>
                          </m:r>
                        </m:e>
                        <m:sub>
                          <m:r>
                            <a:rPr kumimoji="1" lang="en-US" altLang="zh-CN" sz="3000">
                              <a:solidFill>
                                <a:srgbClr val="000000"/>
                              </a:solidFill>
                              <a:latin typeface="Cambria Math" panose="02040503050406030204" pitchFamily="18" charset="0"/>
                            </a:rPr>
                            <m:t>|</m:t>
                          </m:r>
                          <m:r>
                            <a:rPr kumimoji="1" lang="en-US" altLang="zh-CN" sz="3000" i="1">
                              <a:solidFill>
                                <a:srgbClr val="000000"/>
                              </a:solidFill>
                              <a:latin typeface="Cambria Math" panose="02040503050406030204" pitchFamily="18" charset="0"/>
                            </a:rPr>
                            <m:t>𝐴</m:t>
                          </m:r>
                          <m:r>
                            <a:rPr kumimoji="1" lang="en-US" altLang="zh-CN" sz="3000">
                              <a:solidFill>
                                <a:srgbClr val="000000"/>
                              </a:solidFill>
                              <a:latin typeface="Cambria Math" panose="02040503050406030204" pitchFamily="18" charset="0"/>
                            </a:rPr>
                            <m:t>|</m:t>
                          </m:r>
                        </m:sub>
                      </m:sSub>
                      <m:r>
                        <a:rPr kumimoji="1" lang="zh-CN" altLang="en-US" sz="3000">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𝑎</m:t>
                          </m:r>
                        </m:e>
                        <m:sub>
                          <m:r>
                            <a:rPr kumimoji="1" lang="en-US" altLang="zh-CN" sz="3000">
                              <a:solidFill>
                                <a:srgbClr val="000000"/>
                              </a:solidFill>
                              <a:latin typeface="Cambria Math" panose="02040503050406030204" pitchFamily="18" charset="0"/>
                            </a:rPr>
                            <m:t>|</m:t>
                          </m:r>
                          <m:r>
                            <a:rPr kumimoji="1" lang="en-US" altLang="zh-CN" sz="3000" i="1">
                              <a:solidFill>
                                <a:srgbClr val="000000"/>
                              </a:solidFill>
                              <a:latin typeface="Cambria Math" panose="02040503050406030204" pitchFamily="18" charset="0"/>
                            </a:rPr>
                            <m:t>𝐴</m:t>
                          </m:r>
                          <m:r>
                            <a:rPr kumimoji="1" lang="en-US" altLang="zh-CN" sz="3000">
                              <a:solidFill>
                                <a:srgbClr val="000000"/>
                              </a:solidFill>
                              <a:latin typeface="Cambria Math" panose="02040503050406030204" pitchFamily="18" charset="0"/>
                            </a:rPr>
                            <m:t>|</m:t>
                          </m:r>
                        </m:sub>
                      </m:sSub>
                      <m:d>
                        <m:dPr>
                          <m:begChr m:val="|"/>
                          <m:ctrlPr>
                            <a:rPr kumimoji="1" lang="zh-CN" altLang="en-US" sz="3000" i="1">
                              <a:solidFill>
                                <a:srgbClr val="000000"/>
                              </a:solidFill>
                              <a:latin typeface="Cambria Math" panose="02040503050406030204" pitchFamily="18" charset="0"/>
                            </a:rPr>
                          </m:ctrlPr>
                        </m:dPr>
                        <m:e>
                          <m:r>
                            <a:rPr kumimoji="1" lang="zh-CN" altLang="en-US" sz="3000">
                              <a:solidFill>
                                <a:srgbClr val="000000"/>
                              </a:solidFill>
                              <a:latin typeface="Cambria Math" panose="02040503050406030204" pitchFamily="18" charset="0"/>
                            </a:rPr>
                            <m:t>𝐶</m:t>
                          </m:r>
                          <m:r>
                            <a:rPr kumimoji="1" lang="zh-CN" altLang="en-US" sz="3000">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𝑐</m:t>
                              </m:r>
                            </m:e>
                            <m:sub>
                              <m:r>
                                <a:rPr kumimoji="1" lang="zh-CN" altLang="en-US" sz="3000">
                                  <a:solidFill>
                                    <a:srgbClr val="000000"/>
                                  </a:solidFill>
                                  <a:latin typeface="Cambria Math" panose="02040503050406030204" pitchFamily="18" charset="0"/>
                                </a:rPr>
                                <m:t>𝑗</m:t>
                              </m:r>
                            </m:sub>
                          </m:sSub>
                        </m:e>
                      </m:d>
                      <m:r>
                        <a:rPr kumimoji="1" lang="en-US" altLang="zh-CN" sz="3000" b="0" i="0" smtClean="0">
                          <a:solidFill>
                            <a:srgbClr val="000000"/>
                          </a:solidFill>
                          <a:latin typeface="Cambria Math" panose="02040503050406030204" pitchFamily="18" charset="0"/>
                        </a:rPr>
                        <m:t>=</m:t>
                      </m:r>
                      <m:nary>
                        <m:naryPr>
                          <m:chr m:val="∏"/>
                          <m:limLoc m:val="subSup"/>
                          <m:ctrlPr>
                            <a:rPr kumimoji="1" lang="en-US" altLang="zh-CN" sz="3000" b="0" i="1" smtClean="0">
                              <a:solidFill>
                                <a:srgbClr val="000000"/>
                              </a:solidFill>
                              <a:latin typeface="Cambria Math" panose="02040503050406030204" pitchFamily="18" charset="0"/>
                            </a:rPr>
                          </m:ctrlPr>
                        </m:naryPr>
                        <m:sub>
                          <m:r>
                            <m:rPr>
                              <m:brk m:alnAt="25"/>
                            </m:rPr>
                            <a:rPr kumimoji="1" lang="en-US" altLang="zh-CN" sz="3000" b="0" i="1" smtClean="0">
                              <a:solidFill>
                                <a:srgbClr val="000000"/>
                              </a:solidFill>
                              <a:latin typeface="Cambria Math" panose="02040503050406030204" pitchFamily="18" charset="0"/>
                            </a:rPr>
                            <m:t>𝑖</m:t>
                          </m:r>
                          <m:r>
                            <a:rPr kumimoji="1" lang="en-US" altLang="zh-CN" sz="3000" b="0" i="1" smtClean="0">
                              <a:solidFill>
                                <a:srgbClr val="000000"/>
                              </a:solidFill>
                              <a:latin typeface="Cambria Math" panose="02040503050406030204" pitchFamily="18" charset="0"/>
                            </a:rPr>
                            <m:t>=</m:t>
                          </m:r>
                          <m:r>
                            <a:rPr kumimoji="1" lang="en-US" altLang="zh-CN" sz="3000" b="0" i="1" smtClean="0">
                              <a:solidFill>
                                <a:srgbClr val="000000"/>
                              </a:solidFill>
                              <a:latin typeface="Cambria Math" panose="02040503050406030204" pitchFamily="18" charset="0"/>
                            </a:rPr>
                            <m:t>1</m:t>
                          </m:r>
                        </m:sub>
                        <m:sup>
                          <m:r>
                            <a:rPr kumimoji="1" lang="en-US" altLang="zh-CN" sz="3000">
                              <a:solidFill>
                                <a:srgbClr val="000000"/>
                              </a:solidFill>
                              <a:latin typeface="Cambria Math" panose="02040503050406030204" pitchFamily="18" charset="0"/>
                            </a:rPr>
                            <m:t>|</m:t>
                          </m:r>
                          <m:r>
                            <a:rPr kumimoji="1" lang="en-US" altLang="zh-CN" sz="3000" i="1">
                              <a:solidFill>
                                <a:srgbClr val="000000"/>
                              </a:solidFill>
                              <a:latin typeface="Cambria Math" panose="02040503050406030204" pitchFamily="18" charset="0"/>
                            </a:rPr>
                            <m:t>𝐴</m:t>
                          </m:r>
                          <m:r>
                            <a:rPr kumimoji="1" lang="en-US" altLang="zh-CN" sz="3000">
                              <a:solidFill>
                                <a:srgbClr val="000000"/>
                              </a:solidFill>
                              <a:latin typeface="Cambria Math" panose="02040503050406030204" pitchFamily="18" charset="0"/>
                            </a:rPr>
                            <m:t>|</m:t>
                          </m:r>
                        </m:sup>
                        <m:e>
                          <m:r>
                            <m:rPr>
                              <m:sty m:val="p"/>
                            </m:rPr>
                            <a:rPr kumimoji="1" lang="en-US" altLang="zh-CN" sz="3000">
                              <a:solidFill>
                                <a:srgbClr val="000000"/>
                              </a:solidFill>
                              <a:latin typeface="Cambria Math" panose="02040503050406030204" pitchFamily="18" charset="0"/>
                            </a:rPr>
                            <m:t>Pr</m:t>
                          </m:r>
                          <m:d>
                            <m:dPr>
                              <m:ctrlPr>
                                <a:rPr kumimoji="1" lang="en-US" altLang="zh-CN" sz="3000" i="1">
                                  <a:solidFill>
                                    <a:srgbClr val="000000"/>
                                  </a:solidFill>
                                  <a:latin typeface="Cambria Math" panose="02040503050406030204" pitchFamily="18" charset="0"/>
                                </a:rPr>
                              </m:ctrlPr>
                            </m:dPr>
                            <m:e>
                              <m:sSub>
                                <m:sSubPr>
                                  <m:ctrlPr>
                                    <a:rPr kumimoji="1" lang="zh-CN" altLang="en-US" sz="3000" i="1">
                                      <a:solidFill>
                                        <a:srgbClr val="000000"/>
                                      </a:solidFill>
                                      <a:latin typeface="Cambria Math" panose="02040503050406030204" pitchFamily="18" charset="0"/>
                                    </a:rPr>
                                  </m:ctrlPr>
                                </m:sSubPr>
                                <m:e>
                                  <m:r>
                                    <a:rPr kumimoji="1" lang="zh-CN" altLang="en-US" sz="3000" i="1">
                                      <a:solidFill>
                                        <a:srgbClr val="000000"/>
                                      </a:solidFill>
                                      <a:latin typeface="Cambria Math" panose="02040503050406030204" pitchFamily="18" charset="0"/>
                                    </a:rPr>
                                    <m:t>𝐴</m:t>
                                  </m:r>
                                </m:e>
                                <m:sub>
                                  <m:r>
                                    <a:rPr kumimoji="1" lang="en-US" altLang="zh-CN" sz="3000" b="0" i="1" smtClean="0">
                                      <a:solidFill>
                                        <a:srgbClr val="000000"/>
                                      </a:solidFill>
                                      <a:latin typeface="Cambria Math" panose="02040503050406030204" pitchFamily="18" charset="0"/>
                                    </a:rPr>
                                    <m:t>𝑖</m:t>
                                  </m:r>
                                </m:sub>
                              </m:sSub>
                              <m:r>
                                <a:rPr kumimoji="1" lang="zh-CN" altLang="en-US" sz="3000" i="1">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i="1">
                                      <a:solidFill>
                                        <a:srgbClr val="000000"/>
                                      </a:solidFill>
                                      <a:latin typeface="Cambria Math" panose="02040503050406030204" pitchFamily="18" charset="0"/>
                                    </a:rPr>
                                    <m:t>𝑎</m:t>
                                  </m:r>
                                </m:e>
                                <m:sub>
                                  <m:r>
                                    <a:rPr kumimoji="1" lang="en-US" altLang="zh-CN" sz="3000" b="0" i="1" smtClean="0">
                                      <a:solidFill>
                                        <a:srgbClr val="000000"/>
                                      </a:solidFill>
                                      <a:latin typeface="Cambria Math" panose="02040503050406030204" pitchFamily="18" charset="0"/>
                                    </a:rPr>
                                    <m:t>𝑖</m:t>
                                  </m:r>
                                </m:sub>
                              </m:sSub>
                            </m:e>
                            <m:e>
                              <m:r>
                                <a:rPr kumimoji="1" lang="zh-CN" altLang="en-US" sz="3000">
                                  <a:solidFill>
                                    <a:srgbClr val="000000"/>
                                  </a:solidFill>
                                  <a:latin typeface="Cambria Math" panose="02040503050406030204" pitchFamily="18" charset="0"/>
                                </a:rPr>
                                <m:t>𝐶</m:t>
                              </m:r>
                              <m:r>
                                <a:rPr kumimoji="1" lang="zh-CN" altLang="en-US" sz="3000">
                                  <a:solidFill>
                                    <a:srgbClr val="000000"/>
                                  </a:solidFill>
                                  <a:latin typeface="Cambria Math" panose="02040503050406030204" pitchFamily="18" charset="0"/>
                                </a:rPr>
                                <m:t>=</m:t>
                              </m:r>
                              <m:sSub>
                                <m:sSubPr>
                                  <m:ctrlPr>
                                    <a:rPr kumimoji="1" lang="zh-CN" altLang="en-US" sz="3000" i="1">
                                      <a:solidFill>
                                        <a:srgbClr val="000000"/>
                                      </a:solidFill>
                                      <a:latin typeface="Cambria Math" panose="02040503050406030204" pitchFamily="18" charset="0"/>
                                    </a:rPr>
                                  </m:ctrlPr>
                                </m:sSubPr>
                                <m:e>
                                  <m:r>
                                    <a:rPr kumimoji="1" lang="zh-CN" altLang="en-US" sz="3000">
                                      <a:solidFill>
                                        <a:srgbClr val="000000"/>
                                      </a:solidFill>
                                      <a:latin typeface="Cambria Math" panose="02040503050406030204" pitchFamily="18" charset="0"/>
                                    </a:rPr>
                                    <m:t>𝑐</m:t>
                                  </m:r>
                                </m:e>
                                <m:sub>
                                  <m:r>
                                    <a:rPr kumimoji="1" lang="zh-CN" altLang="en-US" sz="3000">
                                      <a:solidFill>
                                        <a:srgbClr val="000000"/>
                                      </a:solidFill>
                                      <a:latin typeface="Cambria Math" panose="02040503050406030204" pitchFamily="18" charset="0"/>
                                    </a:rPr>
                                    <m:t>𝑗</m:t>
                                  </m:r>
                                </m:sub>
                              </m:sSub>
                            </m:e>
                          </m:d>
                        </m:e>
                      </m:nary>
                    </m:oMath>
                  </m:oMathPara>
                </a14:m>
                <a:endParaRPr kumimoji="1" lang="zh-CN" altLang="en-US" sz="300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F3979133-6E2D-ADA8-9753-DC6C1CCC7A9F}"/>
                  </a:ext>
                </a:extLst>
              </p:cNvPr>
              <p:cNvSpPr>
                <a:spLocks noGrp="1" noRot="1" noChangeAspect="1" noMove="1" noResize="1" noEditPoints="1" noAdjustHandles="1" noChangeArrowheads="1" noChangeShapeType="1" noTextEdit="1"/>
              </p:cNvSpPr>
              <p:nvPr>
                <p:ph idx="1"/>
              </p:nvPr>
            </p:nvSpPr>
            <p:spPr>
              <a:blipFill>
                <a:blip r:embed="rId2"/>
                <a:stretch>
                  <a:fillRect l="-925" t="-1405" r="-462" b="-33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8040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8B054-EAF8-50E4-DFF8-02B0D5EF9DD6}"/>
              </a:ext>
            </a:extLst>
          </p:cNvPr>
          <p:cNvSpPr>
            <a:spLocks noGrp="1"/>
          </p:cNvSpPr>
          <p:nvPr>
            <p:ph type="title"/>
          </p:nvPr>
        </p:nvSpPr>
        <p:spPr/>
        <p:txBody>
          <a:bodyPr/>
          <a:lstStyle/>
          <a:p>
            <a:r>
              <a:rPr lang="en-GB" altLang="en-US" dirty="0"/>
              <a:t>Final Naïve Bayesian Classifier</a:t>
            </a:r>
            <a:endParaRPr kumimoji="1" lang="zh-CN" altLang="en-US" dirty="0"/>
          </a:p>
        </p:txBody>
      </p:sp>
      <mc:AlternateContent xmlns:mc="http://schemas.openxmlformats.org/markup-compatibility/2006" xmlns:a14="http://schemas.microsoft.com/office/drawing/2010/main">
        <mc:Choice Requires="a14">
          <p:sp>
            <p:nvSpPr>
              <p:cNvPr id="4" name="Object 4">
                <a:extLst>
                  <a:ext uri="{FF2B5EF4-FFF2-40B4-BE49-F238E27FC236}">
                    <a16:creationId xmlns:a16="http://schemas.microsoft.com/office/drawing/2014/main" id="{60860547-42A5-0B3F-5662-74409053B72C}"/>
                  </a:ext>
                </a:extLst>
              </p:cNvPr>
              <p:cNvSpPr txBox="1">
                <a:spLocks/>
              </p:cNvSpPr>
              <p:nvPr/>
            </p:nvSpPr>
            <p:spPr bwMode="auto">
              <a:xfrm>
                <a:off x="1981200" y="1447800"/>
                <a:ext cx="9067800" cy="2038350"/>
              </a:xfrm>
              <a:prstGeom prst="rect">
                <a:avLst/>
              </a:prstGeom>
              <a:noFill/>
              <a:ln>
                <a:noFill/>
              </a:ln>
              <a:effectLst/>
            </p:spPr>
            <p:txBody>
              <a:bodyPr>
                <a:noAutofit/>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buNone/>
                </a:pPr>
                <a14:m>
                  <m:oMathPara xmlns:m="http://schemas.openxmlformats.org/officeDocument/2006/math">
                    <m:oMathParaPr>
                      <m:jc m:val="left"/>
                    </m:oMathParaPr>
                    <m:oMath xmlns:m="http://schemas.openxmlformats.org/officeDocument/2006/math">
                      <m:r>
                        <m:rPr>
                          <m:nor/>
                        </m:rPr>
                        <a:rPr lang="zh-CN" altLang="en-US" smtClean="0">
                          <a:solidFill>
                            <a:srgbClr val="000000"/>
                          </a:solidFill>
                          <a:latin typeface="Cambria Math" panose="02040503050406030204" pitchFamily="18" charset="0"/>
                        </a:rPr>
                        <m:t>   </m:t>
                      </m:r>
                      <m:r>
                        <a:rPr lang="zh-CN" altLang="en-US" b="0" i="1" smtClean="0">
                          <a:solidFill>
                            <a:srgbClr val="000000"/>
                          </a:solidFill>
                          <a:latin typeface="Cambria Math" panose="02040503050406030204" pitchFamily="18" charset="0"/>
                        </a:rPr>
                        <m:t> </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b>
                      </m:sSub>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e>
                          </m:nary>
                        </m:num>
                        <m:den>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e>
                              </m:nary>
                            </m:e>
                          </m:nary>
                        </m:den>
                      </m:f>
                    </m:oMath>
                  </m:oMathPara>
                </a14:m>
                <a:endParaRPr lang="zh-CN" altLang="en-US" dirty="0">
                  <a:solidFill>
                    <a:srgbClr val="000000"/>
                  </a:solidFill>
                </a:endParaRPr>
              </a:p>
            </p:txBody>
          </p:sp>
        </mc:Choice>
        <mc:Fallback xmlns="">
          <p:sp>
            <p:nvSpPr>
              <p:cNvPr id="4" name="Object 4">
                <a:extLst>
                  <a:ext uri="{FF2B5EF4-FFF2-40B4-BE49-F238E27FC236}">
                    <a16:creationId xmlns:a16="http://schemas.microsoft.com/office/drawing/2014/main" id="{60860547-42A5-0B3F-5662-74409053B72C}"/>
                  </a:ext>
                </a:extLst>
              </p:cNvPr>
              <p:cNvSpPr txBox="1">
                <a:spLocks noRot="1" noChangeAspect="1" noMove="1" noResize="1" noEditPoints="1" noAdjustHandles="1" noChangeArrowheads="1" noChangeShapeType="1" noTextEdit="1"/>
              </p:cNvSpPr>
              <p:nvPr/>
            </p:nvSpPr>
            <p:spPr bwMode="auto">
              <a:xfrm>
                <a:off x="1981200" y="1447800"/>
                <a:ext cx="9067800" cy="2038350"/>
              </a:xfrm>
              <a:prstGeom prst="rect">
                <a:avLst/>
              </a:prstGeom>
              <a:blipFill>
                <a:blip r:embed="rId2"/>
                <a:stretch>
                  <a:fillRect l="-1399" t="-8075" b="-52795"/>
                </a:stretch>
              </a:blipFill>
              <a:ln>
                <a:noFill/>
              </a:ln>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2C57235-37CF-0E0E-09A9-30567EDADE6A}"/>
              </a:ext>
            </a:extLst>
          </p:cNvPr>
          <p:cNvSpPr txBox="1"/>
          <p:nvPr/>
        </p:nvSpPr>
        <p:spPr>
          <a:xfrm>
            <a:off x="2133600" y="3962400"/>
            <a:ext cx="8305800" cy="1077218"/>
          </a:xfrm>
          <a:prstGeom prst="rect">
            <a:avLst/>
          </a:prstGeom>
          <a:noFill/>
        </p:spPr>
        <p:txBody>
          <a:bodyPr wrap="square">
            <a:spAutoFit/>
          </a:bodyPr>
          <a:lstStyle/>
          <a:p>
            <a:pPr eaLnBrk="1" hangingPunct="1"/>
            <a:r>
              <a:rPr lang="en-GB" altLang="en-US" sz="3200" dirty="0"/>
              <a:t>We are done!</a:t>
            </a:r>
          </a:p>
          <a:p>
            <a:pPr eaLnBrk="1" hangingPunct="1"/>
            <a:r>
              <a:rPr lang="en-GB" altLang="en-US" sz="3200" dirty="0"/>
              <a:t>How do we estimate P(</a:t>
            </a:r>
            <a:r>
              <a:rPr lang="en-GB" altLang="en-US" sz="3200" i="1" dirty="0"/>
              <a:t>A</a:t>
            </a:r>
            <a:r>
              <a:rPr lang="en-GB" altLang="en-US" sz="3200" i="1" baseline="-25000" dirty="0"/>
              <a:t>i </a:t>
            </a:r>
            <a:r>
              <a:rPr lang="en-GB" altLang="en-US" sz="3200" dirty="0"/>
              <a:t>= </a:t>
            </a:r>
            <a:r>
              <a:rPr lang="en-GB" altLang="en-US" sz="3200" i="1" dirty="0"/>
              <a:t>a</a:t>
            </a:r>
            <a:r>
              <a:rPr lang="en-GB" altLang="en-US" sz="3200" i="1" baseline="-25000" dirty="0"/>
              <a:t>i</a:t>
            </a:r>
            <a:r>
              <a:rPr lang="en-GB" altLang="en-US" sz="3200" dirty="0"/>
              <a:t>|</a:t>
            </a:r>
            <a:r>
              <a:rPr lang="en-GB" altLang="en-US" sz="3200" baseline="-25000" dirty="0">
                <a:sym typeface="Symbol" panose="05050102010706020507" pitchFamily="18" charset="2"/>
              </a:rPr>
              <a:t> </a:t>
            </a:r>
            <a:r>
              <a:rPr lang="en-GB" altLang="en-US" sz="3200" i="1" dirty="0"/>
              <a:t>C</a:t>
            </a:r>
            <a:r>
              <a:rPr lang="en-GB" altLang="en-US" sz="3200" dirty="0"/>
              <a:t>=</a:t>
            </a:r>
            <a:r>
              <a:rPr lang="en-GB" altLang="en-US" sz="3200" i="1" dirty="0" err="1"/>
              <a:t>c</a:t>
            </a:r>
            <a:r>
              <a:rPr lang="en-GB" altLang="en-US" sz="3200" i="1" baseline="-25000" dirty="0" err="1"/>
              <a:t>j</a:t>
            </a:r>
            <a:r>
              <a:rPr lang="en-GB" altLang="en-US" sz="3200" dirty="0"/>
              <a:t>)? Easy!. </a:t>
            </a:r>
          </a:p>
        </p:txBody>
      </p:sp>
    </p:spTree>
    <p:extLst>
      <p:ext uri="{BB962C8B-B14F-4D97-AF65-F5344CB8AC3E}">
        <p14:creationId xmlns:p14="http://schemas.microsoft.com/office/powerpoint/2010/main" val="40653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70FED-6997-FCA7-E880-F1E2CEF5991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8A8BE7B-1DB9-DCCD-CDF0-6A4F36AF2FD8}"/>
              </a:ext>
            </a:extLst>
          </p:cNvPr>
          <p:cNvSpPr>
            <a:spLocks noGrp="1"/>
          </p:cNvSpPr>
          <p:nvPr>
            <p:ph type="title"/>
          </p:nvPr>
        </p:nvSpPr>
        <p:spPr/>
        <p:txBody>
          <a:bodyPr/>
          <a:lstStyle/>
          <a:p>
            <a:r>
              <a:rPr kumimoji="1" lang="en-GB" altLang="zh-CN" dirty="0"/>
              <a:t>Classify a test instance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1B1BDEF-4793-435F-8521-6B6C6E5A6D5B}"/>
                  </a:ext>
                </a:extLst>
              </p:cNvPr>
              <p:cNvSpPr>
                <a:spLocks noGrp="1"/>
              </p:cNvSpPr>
              <p:nvPr>
                <p:ph idx="1"/>
              </p:nvPr>
            </p:nvSpPr>
            <p:spPr/>
            <p:txBody>
              <a:bodyPr/>
              <a:lstStyle/>
              <a:p>
                <a:r>
                  <a:rPr lang="en-US" altLang="ja-JP" sz="3200" dirty="0">
                    <a:latin typeface="Arial" panose="020B0604020202020204" pitchFamily="34" charset="0"/>
                    <a:ea typeface="ＭＳ Ｐゴシック" panose="020B0600070205080204" pitchFamily="34" charset="-128"/>
                  </a:rPr>
                  <a:t>If we only need a decision on the most probable class for the test instance, we only need the numerator as its denominator is the same for every class.</a:t>
                </a:r>
              </a:p>
              <a:p>
                <a:r>
                  <a:rPr lang="en-US" altLang="ja-JP" sz="3200" dirty="0">
                    <a:latin typeface="Arial" panose="020B0604020202020204" pitchFamily="34" charset="0"/>
                    <a:ea typeface="ＭＳ Ｐゴシック" panose="020B0600070205080204" pitchFamily="34" charset="-128"/>
                  </a:rPr>
                  <a:t>Thus, given a test example, we compute the following to decide the most probable class for the test instance </a:t>
                </a:r>
                <a:endParaRPr lang="en-US" altLang="en-US" sz="320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𝑐</m:t>
                      </m:r>
                      <m:r>
                        <a:rPr lang="zh-CN" altLang="en-US" i="1" smtClean="0">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argmax</m:t>
                          </m:r>
                        </m:e>
                        <m:li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lim>
                      </m:limLow>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nary>
                        <m:naryPr>
                          <m:chr m:val="∏"/>
                          <m:limLoc m:val="subSup"/>
                          <m:ctrlPr>
                            <a:rPr lang="zh-CN" altLang="en-US" i="1" smtClean="0">
                              <a:solidFill>
                                <a:srgbClr val="000000"/>
                              </a:solidFill>
                              <a:latin typeface="Cambria Math" panose="02040503050406030204" pitchFamily="18" charset="0"/>
                            </a:rPr>
                          </m:ctrlPr>
                        </m:naryPr>
                        <m:sub>
                          <m:r>
                            <m:rPr>
                              <m:brk m:alnAt="25"/>
                            </m:rP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sub>
                        <m:sup>
                          <m:r>
                            <a:rPr kumimoji="1" lang="en-US" altLang="zh-CN">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𝐴</m:t>
                          </m:r>
                          <m:r>
                            <a:rPr kumimoji="1" lang="en-US" altLang="zh-CN">
                              <a:solidFill>
                                <a:srgbClr val="000000"/>
                              </a:solidFill>
                              <a:latin typeface="Cambria Math" panose="02040503050406030204" pitchFamily="18" charset="0"/>
                            </a:rPr>
                            <m:t>|</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d>
                            <m:dPr>
                              <m:beg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e>
                          </m:d>
                        </m:e>
                      </m:nary>
                    </m:oMath>
                  </m:oMathPara>
                </a14:m>
                <a:endParaRPr lang="zh-CN" altLang="en-US" dirty="0">
                  <a:solidFill>
                    <a:srgbClr val="000000"/>
                  </a:solidFill>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51B1BDEF-4793-435F-8521-6B6C6E5A6D5B}"/>
                  </a:ext>
                </a:extLst>
              </p:cNvPr>
              <p:cNvSpPr>
                <a:spLocks noGrp="1" noRot="1" noChangeAspect="1" noMove="1" noResize="1" noEditPoints="1" noAdjustHandles="1" noChangeArrowheads="1" noChangeShapeType="1" noTextEdit="1"/>
              </p:cNvSpPr>
              <p:nvPr>
                <p:ph idx="1"/>
              </p:nvPr>
            </p:nvSpPr>
            <p:spPr>
              <a:blipFill>
                <a:blip r:embed="rId2"/>
                <a:stretch>
                  <a:fillRect l="-925" t="-1405"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447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F8B0F-70B9-63E8-323B-883B2879C9F5}"/>
              </a:ext>
            </a:extLst>
          </p:cNvPr>
          <p:cNvSpPr>
            <a:spLocks noGrp="1"/>
          </p:cNvSpPr>
          <p:nvPr>
            <p:ph type="title"/>
          </p:nvPr>
        </p:nvSpPr>
        <p:spPr/>
        <p:txBody>
          <a:bodyPr/>
          <a:lstStyle/>
          <a:p>
            <a:r>
              <a:rPr kumimoji="1" lang="en-US" altLang="zh-CN" dirty="0"/>
              <a:t>An Example</a:t>
            </a:r>
            <a:endParaRPr kumimoji="1" lang="zh-CN" altLang="en-US" dirty="0"/>
          </a:p>
        </p:txBody>
      </p:sp>
      <p:sp>
        <p:nvSpPr>
          <p:cNvPr id="3" name="内容占位符 2">
            <a:extLst>
              <a:ext uri="{FF2B5EF4-FFF2-40B4-BE49-F238E27FC236}">
                <a16:creationId xmlns:a16="http://schemas.microsoft.com/office/drawing/2014/main" id="{9968D820-27AE-31A6-A1C2-28B4AB743A7C}"/>
              </a:ext>
            </a:extLst>
          </p:cNvPr>
          <p:cNvSpPr>
            <a:spLocks noGrp="1"/>
          </p:cNvSpPr>
          <p:nvPr>
            <p:ph idx="1"/>
          </p:nvPr>
        </p:nvSpPr>
        <p:spPr/>
        <p:txBody>
          <a:bodyPr/>
          <a:lstStyle/>
          <a:p>
            <a:r>
              <a:rPr kumimoji="1" lang="en" altLang="zh-CN" dirty="0">
                <a:latin typeface="Arial" panose="020B0604020202020204" pitchFamily="34" charset="0"/>
              </a:rPr>
              <a:t>Compute all probabilities required for classification</a:t>
            </a:r>
          </a:p>
          <a:p>
            <a:pPr marL="0" indent="0">
              <a:buNone/>
            </a:pPr>
            <a:endParaRPr kumimoji="1" lang="en" altLang="zh-CN" dirty="0">
              <a:latin typeface="Arial" panose="020B0604020202020204" pitchFamily="34" charset="0"/>
            </a:endParaRPr>
          </a:p>
        </p:txBody>
      </p:sp>
      <p:pic>
        <p:nvPicPr>
          <p:cNvPr id="4" name="Picture 8">
            <a:extLst>
              <a:ext uri="{FF2B5EF4-FFF2-40B4-BE49-F238E27FC236}">
                <a16:creationId xmlns:a16="http://schemas.microsoft.com/office/drawing/2014/main" id="{7E2D01EE-CC31-BD98-B9E7-0B1E3382D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38600" y="2438400"/>
            <a:ext cx="7492257" cy="2465388"/>
          </a:xfrm>
          <a:prstGeom prst="rect">
            <a:avLst/>
          </a:prstGeom>
          <a:noFill/>
        </p:spPr>
      </p:pic>
      <p:pic>
        <p:nvPicPr>
          <p:cNvPr id="5" name="Picture 6">
            <a:extLst>
              <a:ext uri="{FF2B5EF4-FFF2-40B4-BE49-F238E27FC236}">
                <a16:creationId xmlns:a16="http://schemas.microsoft.com/office/drawing/2014/main" id="{901DA339-7161-6664-3017-11CD5EC98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79588"/>
            <a:ext cx="3124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244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349D9-C9D7-C17F-D103-DF9EF83AAE3C}"/>
              </a:ext>
            </a:extLst>
          </p:cNvPr>
          <p:cNvSpPr>
            <a:spLocks noGrp="1"/>
          </p:cNvSpPr>
          <p:nvPr>
            <p:ph type="title"/>
          </p:nvPr>
        </p:nvSpPr>
        <p:spPr/>
        <p:txBody>
          <a:bodyPr/>
          <a:lstStyle/>
          <a:p>
            <a:r>
              <a:rPr kumimoji="1" lang="en" altLang="zh-CN" dirty="0"/>
              <a:t>An Example (</a:t>
            </a:r>
            <a:r>
              <a:rPr kumimoji="1" lang="en" altLang="zh-CN" dirty="0" err="1"/>
              <a:t>cont</a:t>
            </a:r>
            <a:r>
              <a:rPr kumimoji="1" lang="en" altLang="zh-CN" dirty="0"/>
              <a:t>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B0FD4D-C0BD-94B9-22D0-58749AC726B0}"/>
                  </a:ext>
                </a:extLst>
              </p:cNvPr>
              <p:cNvSpPr>
                <a:spLocks noGrp="1"/>
              </p:cNvSpPr>
              <p:nvPr>
                <p:ph idx="1"/>
              </p:nvPr>
            </p:nvSpPr>
            <p:spPr/>
            <p:txBody>
              <a:bodyPr/>
              <a:lstStyle/>
              <a:p>
                <a:r>
                  <a:rPr kumimoji="1" lang="en-US" altLang="zh-CN" dirty="0">
                    <a:latin typeface="Arial" panose="020B0604020202020204" pitchFamily="34" charset="0"/>
                  </a:rPr>
                  <a:t>For class </a:t>
                </a:r>
                <a14:m>
                  <m:oMath xmlns:m="http://schemas.openxmlformats.org/officeDocument/2006/math">
                    <m:r>
                      <a:rPr kumimoji="1" lang="en-US" altLang="zh-CN" i="1" dirty="0" smtClean="0">
                        <a:latin typeface="Cambria Math" panose="02040503050406030204" pitchFamily="18" charset="0"/>
                      </a:rPr>
                      <m:t>𝐶</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𝑡</m:t>
                    </m:r>
                  </m:oMath>
                </a14:m>
                <a:r>
                  <a:rPr kumimoji="1" lang="en-US" altLang="zh-CN" dirty="0">
                    <a:latin typeface="Arial" panose="020B0604020202020204" pitchFamily="34" charset="0"/>
                  </a:rPr>
                  <a:t>, we have</a:t>
                </a:r>
              </a:p>
              <a:p>
                <a:pPr marL="0" indent="0">
                  <a:buNone/>
                </a:pPr>
                <a14:m>
                  <m:oMathPara xmlns:m="http://schemas.openxmlformats.org/officeDocument/2006/math">
                    <m:oMathParaPr>
                      <m:jc m:val="centerGroup"/>
                    </m:oMathParaPr>
                    <m:oMath xmlns:m="http://schemas.openxmlformats.org/officeDocument/2006/math">
                      <m:func>
                        <m:funcPr>
                          <m:ctrlPr>
                            <a:rPr lang="zh-CN" altLang="en-US" i="1" smtClean="0">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limLoc m:val="subSup"/>
                          <m:ctrlPr>
                            <a:rPr lang="zh-CN" altLang="en-US" i="1" smtClean="0">
                              <a:solidFill>
                                <a:srgbClr val="000000"/>
                              </a:solidFill>
                              <a:latin typeface="Cambria Math" panose="02040503050406030204" pitchFamily="18" charset="0"/>
                            </a:rPr>
                          </m:ctrlPr>
                        </m:naryPr>
                        <m:sub>
                          <m:r>
                            <m:rPr>
                              <m:brk m:alnAt="25"/>
                            </m:rPr>
                            <a:rPr lang="en-US" altLang="zh-CN" b="0" i="1" smtClean="0">
                              <a:solidFill>
                                <a:srgbClr val="000000"/>
                              </a:solidFill>
                              <a:latin typeface="Cambria Math" panose="02040503050406030204" pitchFamily="18" charset="0"/>
                            </a:rPr>
                            <m:t>𝑗</m:t>
                          </m:r>
                          <m:r>
                            <a:rPr lang="en-US" altLang="zh-CN" b="0" i="1" smtClean="0">
                              <a:solidFill>
                                <a:srgbClr val="000000"/>
                              </a:solidFill>
                              <a:latin typeface="Cambria Math" panose="02040503050406030204" pitchFamily="18" charset="0"/>
                            </a:rPr>
                            <m:t>=1</m:t>
                          </m:r>
                        </m:sub>
                        <m:sup>
                          <m:r>
                            <a:rPr lang="en-US" altLang="zh-CN" b="0" i="1" smtClean="0">
                              <a:solidFill>
                                <a:srgbClr val="000000"/>
                              </a:solidFill>
                              <a:latin typeface="Cambria Math" panose="02040503050406030204" pitchFamily="18" charset="0"/>
                            </a:rPr>
                            <m:t>2</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Sub>
                          <m:d>
                            <m:dPr>
                              <m:beg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e>
                      </m:nary>
                      <m:r>
                        <a:rPr lang="zh-CN" altLang="en-US"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25</m:t>
                          </m:r>
                        </m:den>
                      </m:f>
                    </m:oMath>
                  </m:oMathPara>
                </a14:m>
                <a:endParaRPr kumimoji="1" lang="en-US" altLang="zh-CN" dirty="0">
                  <a:latin typeface="Arial" panose="020B0604020202020204" pitchFamily="34" charset="0"/>
                </a:endParaRPr>
              </a:p>
              <a:p>
                <a:r>
                  <a:rPr kumimoji="1" lang="en-US" altLang="zh-CN" dirty="0">
                    <a:latin typeface="Arial" panose="020B0604020202020204" pitchFamily="34" charset="0"/>
                  </a:rPr>
                  <a:t>For class </a:t>
                </a:r>
                <a14:m>
                  <m:oMath xmlns:m="http://schemas.openxmlformats.org/officeDocument/2006/math">
                    <m:r>
                      <a:rPr kumimoji="1" lang="en-US" altLang="zh-CN" i="1" dirty="0" smtClean="0">
                        <a:latin typeface="Cambria Math" panose="02040503050406030204" pitchFamily="18" charset="0"/>
                      </a:rPr>
                      <m:t>𝐶</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𝑓</m:t>
                    </m:r>
                  </m:oMath>
                </a14:m>
                <a:r>
                  <a:rPr kumimoji="1" lang="en-US" altLang="zh-CN" dirty="0">
                    <a:latin typeface="Arial" panose="020B0604020202020204" pitchFamily="34" charset="0"/>
                  </a:rPr>
                  <a:t>, we have</a:t>
                </a:r>
              </a:p>
              <a:p>
                <a:pPr marL="0" indent="0">
                  <a:buNone/>
                </a:pPr>
                <a14:m>
                  <m:oMathPara xmlns:m="http://schemas.openxmlformats.org/officeDocument/2006/math">
                    <m:oMathParaPr>
                      <m:jc m:val="centerGroup"/>
                    </m:oMathParaPr>
                    <m:oMath xmlns:m="http://schemas.openxmlformats.org/officeDocument/2006/math">
                      <m:func>
                        <m:funcPr>
                          <m:ctrlPr>
                            <a:rPr lang="zh-CN" altLang="en-US" i="1" smtClean="0">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nary>
                        <m:naryPr>
                          <m:chr m:val="∏"/>
                          <m:limLoc m:val="subSup"/>
                          <m:ctrlPr>
                            <a:rPr lang="zh-CN" altLang="en-US" i="1" smtClean="0">
                              <a:solidFill>
                                <a:srgbClr val="000000"/>
                              </a:solidFill>
                              <a:latin typeface="Cambria Math" panose="02040503050406030204" pitchFamily="18" charset="0"/>
                            </a:rPr>
                          </m:ctrlPr>
                        </m:naryPr>
                        <m:sub>
                          <m:r>
                            <m:rPr>
                              <m:brk m:alnAt="25"/>
                            </m:rPr>
                            <a:rPr lang="en-US" altLang="zh-CN" b="0" i="1" smtClean="0">
                              <a:solidFill>
                                <a:srgbClr val="000000"/>
                              </a:solidFill>
                              <a:latin typeface="Cambria Math" panose="02040503050406030204" pitchFamily="18" charset="0"/>
                            </a:rPr>
                            <m:t>𝑗</m:t>
                          </m:r>
                          <m:r>
                            <a:rPr lang="en-US" altLang="zh-CN" b="0" i="1" smtClean="0">
                              <a:solidFill>
                                <a:srgbClr val="000000"/>
                              </a:solidFill>
                              <a:latin typeface="Cambria Math" panose="02040503050406030204" pitchFamily="18" charset="0"/>
                            </a:rPr>
                            <m:t>=1</m:t>
                          </m:r>
                        </m:sub>
                        <m:sup>
                          <m:r>
                            <a:rPr lang="en-US" altLang="zh-CN" b="0" i="1" smtClean="0">
                              <a:solidFill>
                                <a:srgbClr val="000000"/>
                              </a:solidFill>
                              <a:latin typeface="Cambria Math" panose="02040503050406030204" pitchFamily="18" charset="0"/>
                            </a:rPr>
                            <m:t>2</m:t>
                          </m:r>
                        </m:sup>
                        <m:e>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𝑗</m:t>
                              </m:r>
                            </m:sub>
                          </m:sSub>
                          <m:d>
                            <m:dPr>
                              <m:beg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e>
                          </m:d>
                        </m:e>
                      </m:nary>
                      <m:r>
                        <a:rPr lang="zh-CN" altLang="en-US"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25</m:t>
                          </m:r>
                        </m:den>
                      </m:f>
                    </m:oMath>
                  </m:oMathPara>
                </a14:m>
                <a:endParaRPr kumimoji="1" lang="en-US" altLang="zh-CN" dirty="0">
                  <a:latin typeface="Arial" panose="020B0604020202020204" pitchFamily="34" charset="0"/>
                </a:endParaRPr>
              </a:p>
              <a:p>
                <a14:m>
                  <m:oMath xmlns:m="http://schemas.openxmlformats.org/officeDocument/2006/math">
                    <m:r>
                      <a:rPr kumimoji="1" lang="en-US" altLang="zh-CN" i="1" dirty="0" smtClean="0">
                        <a:latin typeface="Cambria Math" panose="02040503050406030204" pitchFamily="18" charset="0"/>
                      </a:rPr>
                      <m:t>𝐶</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𝑡</m:t>
                    </m:r>
                  </m:oMath>
                </a14:m>
                <a:r>
                  <a:rPr kumimoji="1" lang="en-US" altLang="zh-CN" dirty="0">
                    <a:latin typeface="Arial" panose="020B0604020202020204" pitchFamily="34" charset="0"/>
                  </a:rPr>
                  <a:t> is more probable, thus </a:t>
                </a:r>
                <a14:m>
                  <m:oMath xmlns:m="http://schemas.openxmlformats.org/officeDocument/2006/math">
                    <m:r>
                      <a:rPr kumimoji="1" lang="en-US" altLang="zh-CN" i="1" dirty="0" smtClean="0">
                        <a:latin typeface="Cambria Math" panose="02040503050406030204" pitchFamily="18" charset="0"/>
                      </a:rPr>
                      <m:t>𝑡</m:t>
                    </m:r>
                  </m:oMath>
                </a14:m>
                <a:r>
                  <a:rPr kumimoji="1" lang="en-US" altLang="zh-CN" dirty="0">
                    <a:latin typeface="Arial" panose="020B0604020202020204" pitchFamily="34" charset="0"/>
                  </a:rPr>
                  <a:t> is the final class</a:t>
                </a:r>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FCB0FD4D-C0BD-94B9-22D0-58749AC726B0}"/>
                  </a:ext>
                </a:extLst>
              </p:cNvPr>
              <p:cNvSpPr>
                <a:spLocks noGrp="1" noRot="1" noChangeAspect="1" noMove="1" noResize="1" noEditPoints="1" noAdjustHandles="1" noChangeArrowheads="1" noChangeShapeType="1" noTextEdit="1"/>
              </p:cNvSpPr>
              <p:nvPr>
                <p:ph idx="1"/>
              </p:nvPr>
            </p:nvSpPr>
            <p:spPr>
              <a:blipFill>
                <a:blip r:embed="rId2"/>
                <a:stretch>
                  <a:fillRect l="-925" t="-23185" b="-6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6248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993BD-1DB4-2332-09CE-30D6D312048F}"/>
              </a:ext>
            </a:extLst>
          </p:cNvPr>
          <p:cNvSpPr>
            <a:spLocks noGrp="1"/>
          </p:cNvSpPr>
          <p:nvPr>
            <p:ph type="title"/>
          </p:nvPr>
        </p:nvSpPr>
        <p:spPr/>
        <p:txBody>
          <a:bodyPr/>
          <a:lstStyle/>
          <a:p>
            <a:r>
              <a:rPr lang="en-US" altLang="ja-JP" dirty="0">
                <a:ea typeface="ＭＳ Ｐゴシック" panose="020B0600070205080204" pitchFamily="34" charset="-128"/>
              </a:rPr>
              <a:t>Additional Issues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720A8E-BDBA-376A-261E-1EEFA3ED376B}"/>
                  </a:ext>
                </a:extLst>
              </p:cNvPr>
              <p:cNvSpPr>
                <a:spLocks noGrp="1"/>
              </p:cNvSpPr>
              <p:nvPr>
                <p:ph idx="1"/>
              </p:nvPr>
            </p:nvSpPr>
            <p:spPr/>
            <p:txBody>
              <a:bodyPr/>
              <a:lstStyle/>
              <a:p>
                <a:r>
                  <a:rPr kumimoji="1" lang="en" altLang="zh-CN" dirty="0">
                    <a:latin typeface="Arial" panose="020B0604020202020204" pitchFamily="34" charset="0"/>
                  </a:rPr>
                  <a:t>Numeric attributes: Naïve Bayesian learning assumes that all attributes are categorical. Numeric attributes need to be discretized.</a:t>
                </a:r>
              </a:p>
              <a:p>
                <a:r>
                  <a:rPr kumimoji="1" lang="en" altLang="zh-CN" dirty="0">
                    <a:latin typeface="Arial" panose="020B0604020202020204" pitchFamily="34" charset="0"/>
                  </a:rPr>
                  <a:t>Zero counts: An particular attribute value never occurs together with a class in training set. We need </a:t>
                </a:r>
                <a:r>
                  <a:rPr kumimoji="1" lang="en" altLang="zh-CN" b="1" dirty="0">
                    <a:latin typeface="Arial" panose="020B0604020202020204" pitchFamily="34" charset="0"/>
                  </a:rPr>
                  <a:t>smoothing</a:t>
                </a:r>
                <a:r>
                  <a:rPr kumimoji="1" lang="en" altLang="zh-CN" dirty="0">
                    <a:latin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func>
                        <m:funcPr>
                          <m:ctrlPr>
                            <a:rPr lang="zh-CN" altLang="en-US" i="1" smtClean="0">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d>
                        <m:dPr>
                          <m:beg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𝑖𝑗</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𝑖</m:t>
                              </m:r>
                            </m:sub>
                          </m:sSub>
                        </m:den>
                      </m:f>
                    </m:oMath>
                    <m:oMath xmlns:m="http://schemas.openxmlformats.org/officeDocument/2006/math">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Pr</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𝑛</m:t>
                              </m:r>
                            </m:e>
                            <m:sub>
                              <m:r>
                                <a:rPr lang="en-US" altLang="zh-CN" i="1">
                                  <a:solidFill>
                                    <a:srgbClr val="000000"/>
                                  </a:solidFill>
                                  <a:latin typeface="Cambria Math" panose="02040503050406030204" pitchFamily="18" charset="0"/>
                                </a:rPr>
                                <m:t>𝑗</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𝜆</m:t>
                          </m:r>
                        </m:num>
                        <m:den>
                          <m:r>
                            <a:rPr lang="en-US" altLang="zh-CN" i="1">
                              <a:solidFill>
                                <a:srgbClr val="000000"/>
                              </a:solidFill>
                              <a:latin typeface="Cambria Math" panose="02040503050406030204" pitchFamily="18" charset="0"/>
                            </a:rPr>
                            <m:t>𝑁</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𝜆</m:t>
                          </m:r>
                          <m:r>
                            <a:rPr lang="en-US" altLang="zh-CN" i="1">
                              <a:solidFill>
                                <a:srgbClr val="000000"/>
                              </a:solidFill>
                              <a:latin typeface="Cambria Math" panose="02040503050406030204" pitchFamily="18" charset="0"/>
                            </a:rPr>
                            <m:t>𝐾</m:t>
                          </m:r>
                        </m:den>
                      </m:f>
                    </m:oMath>
                  </m:oMathPara>
                </a14:m>
                <a:endParaRPr kumimoji="1" lang="en" altLang="zh-CN" dirty="0">
                  <a:latin typeface="Arial" panose="020B0604020202020204" pitchFamily="34" charset="0"/>
                </a:endParaRPr>
              </a:p>
              <a:p>
                <a:r>
                  <a:rPr lang="en-US" altLang="ja-JP" sz="3200" b="1" dirty="0">
                    <a:latin typeface="Arial" panose="020B0604020202020204" pitchFamily="34" charset="0"/>
                    <a:ea typeface="ＭＳ Ｐゴシック" panose="020B0600070205080204" pitchFamily="34" charset="-128"/>
                  </a:rPr>
                  <a:t>Missing values</a:t>
                </a:r>
                <a:r>
                  <a:rPr lang="en-US" altLang="ja-JP" sz="3200" dirty="0">
                    <a:latin typeface="Arial" panose="020B0604020202020204" pitchFamily="34" charset="0"/>
                    <a:ea typeface="ＭＳ Ｐゴシック" panose="020B0600070205080204" pitchFamily="34" charset="-128"/>
                  </a:rPr>
                  <a:t>: Ignored </a:t>
                </a:r>
                <a:endParaRPr kumimoji="1" lang="en" altLang="zh-CN" dirty="0">
                  <a:latin typeface="Arial" panose="020B0604020202020204" pitchFamily="34" charset="0"/>
                </a:endParaRPr>
              </a:p>
              <a:p>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FB720A8E-BDBA-376A-261E-1EEFA3ED376B}"/>
                  </a:ext>
                </a:extLst>
              </p:cNvPr>
              <p:cNvSpPr>
                <a:spLocks noGrp="1" noRot="1" noChangeAspect="1" noMove="1" noResize="1" noEditPoints="1" noAdjustHandles="1" noChangeArrowheads="1" noChangeShapeType="1" noTextEdit="1"/>
              </p:cNvSpPr>
              <p:nvPr>
                <p:ph idx="1"/>
              </p:nvPr>
            </p:nvSpPr>
            <p:spPr>
              <a:blipFill>
                <a:blip r:embed="rId3"/>
                <a:stretch>
                  <a:fillRect l="-925" t="-1405" r="-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391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4E9F9-BB23-D54A-A4A8-03B16DA65FFA}"/>
              </a:ext>
            </a:extLst>
          </p:cNvPr>
          <p:cNvSpPr>
            <a:spLocks noGrp="1"/>
          </p:cNvSpPr>
          <p:nvPr>
            <p:ph type="title"/>
          </p:nvPr>
        </p:nvSpPr>
        <p:spPr/>
        <p:txBody>
          <a:bodyPr/>
          <a:lstStyle/>
          <a:p>
            <a:r>
              <a:rPr kumimoji="1" lang="en-US" altLang="zh-CN" dirty="0"/>
              <a:t>Model</a:t>
            </a:r>
            <a:endParaRPr kumimoji="1" lang="zh-CN" altLang="en-US" dirty="0"/>
          </a:p>
        </p:txBody>
      </p:sp>
      <p:sp>
        <p:nvSpPr>
          <p:cNvPr id="3" name="内容占位符 2">
            <a:extLst>
              <a:ext uri="{FF2B5EF4-FFF2-40B4-BE49-F238E27FC236}">
                <a16:creationId xmlns:a16="http://schemas.microsoft.com/office/drawing/2014/main" id="{7DC9032B-C8C3-0FDA-6FDE-B3E06C3333FE}"/>
              </a:ext>
            </a:extLst>
          </p:cNvPr>
          <p:cNvSpPr>
            <a:spLocks noGrp="1"/>
          </p:cNvSpPr>
          <p:nvPr>
            <p:ph idx="1"/>
          </p:nvPr>
        </p:nvSpPr>
        <p:spPr/>
        <p:txBody>
          <a:bodyPr/>
          <a:lstStyle/>
          <a:p>
            <a:r>
              <a:rPr kumimoji="1" lang="en-US" altLang="zh-CN" dirty="0">
                <a:latin typeface="Arial" panose="020B0604020202020204" pitchFamily="34" charset="0"/>
              </a:rPr>
              <a:t>Taking regression as an example</a:t>
            </a:r>
          </a:p>
          <a:p>
            <a:endParaRPr kumimoji="1" lang="zh-CN" altLang="en-US" dirty="0">
              <a:latin typeface="Arial" panose="020B0604020202020204" pitchFamily="34" charset="0"/>
            </a:endParaRPr>
          </a:p>
        </p:txBody>
      </p:sp>
      <p:pic>
        <p:nvPicPr>
          <p:cNvPr id="4" name="图片 3">
            <a:extLst>
              <a:ext uri="{FF2B5EF4-FFF2-40B4-BE49-F238E27FC236}">
                <a16:creationId xmlns:a16="http://schemas.microsoft.com/office/drawing/2014/main" id="{7A81E1E4-5392-612B-AC6F-4084BB0561A0}"/>
              </a:ext>
            </a:extLst>
          </p:cNvPr>
          <p:cNvPicPr>
            <a:picLocks noChangeAspect="1"/>
          </p:cNvPicPr>
          <p:nvPr/>
        </p:nvPicPr>
        <p:blipFill>
          <a:blip r:embed="rId2"/>
          <a:stretch>
            <a:fillRect/>
          </a:stretch>
        </p:blipFill>
        <p:spPr>
          <a:xfrm>
            <a:off x="1066800" y="1752600"/>
            <a:ext cx="4205539" cy="2781299"/>
          </a:xfrm>
          <a:prstGeom prst="rect">
            <a:avLst/>
          </a:prstGeom>
        </p:spPr>
      </p:pic>
      <p:pic>
        <p:nvPicPr>
          <p:cNvPr id="5" name="图片 4">
            <a:extLst>
              <a:ext uri="{FF2B5EF4-FFF2-40B4-BE49-F238E27FC236}">
                <a16:creationId xmlns:a16="http://schemas.microsoft.com/office/drawing/2014/main" id="{1577C33F-AC51-0B85-1778-6D140D367197}"/>
              </a:ext>
            </a:extLst>
          </p:cNvPr>
          <p:cNvPicPr>
            <a:picLocks noChangeAspect="1"/>
          </p:cNvPicPr>
          <p:nvPr/>
        </p:nvPicPr>
        <p:blipFill>
          <a:blip r:embed="rId3"/>
          <a:stretch>
            <a:fillRect/>
          </a:stretch>
        </p:blipFill>
        <p:spPr>
          <a:xfrm>
            <a:off x="6522369" y="1752600"/>
            <a:ext cx="3810000" cy="2781300"/>
          </a:xfrm>
          <a:prstGeom prst="rect">
            <a:avLst/>
          </a:prstGeom>
        </p:spPr>
      </p:pic>
      <p:sp>
        <p:nvSpPr>
          <p:cNvPr id="6" name="文本框 5">
            <a:extLst>
              <a:ext uri="{FF2B5EF4-FFF2-40B4-BE49-F238E27FC236}">
                <a16:creationId xmlns:a16="http://schemas.microsoft.com/office/drawing/2014/main" id="{0C32FE7F-AEAF-6867-9526-EF65B0A441F8}"/>
              </a:ext>
            </a:extLst>
          </p:cNvPr>
          <p:cNvSpPr txBox="1"/>
          <p:nvPr/>
        </p:nvSpPr>
        <p:spPr>
          <a:xfrm>
            <a:off x="2102769" y="4673079"/>
            <a:ext cx="2133600" cy="461665"/>
          </a:xfrm>
          <a:prstGeom prst="rect">
            <a:avLst/>
          </a:prstGeom>
          <a:noFill/>
        </p:spPr>
        <p:txBody>
          <a:bodyPr wrap="square" rtlCol="0">
            <a:spAutoFit/>
          </a:bodyPr>
          <a:lstStyle/>
          <a:p>
            <a:r>
              <a:rPr kumimoji="1" lang="en-US" altLang="zh-CN" sz="2400" dirty="0">
                <a:solidFill>
                  <a:srgbClr val="FF0000"/>
                </a:solidFill>
              </a:rPr>
              <a:t>Linear Model</a:t>
            </a:r>
            <a:endParaRPr kumimoji="1" lang="zh-CN" altLang="en-US" sz="2400" dirty="0">
              <a:solidFill>
                <a:srgbClr val="FF0000"/>
              </a:solidFill>
            </a:endParaRPr>
          </a:p>
        </p:txBody>
      </p:sp>
      <p:sp>
        <p:nvSpPr>
          <p:cNvPr id="7" name="文本框 6">
            <a:extLst>
              <a:ext uri="{FF2B5EF4-FFF2-40B4-BE49-F238E27FC236}">
                <a16:creationId xmlns:a16="http://schemas.microsoft.com/office/drawing/2014/main" id="{EC0596BD-39C7-5189-29E2-8A59B3FBEB55}"/>
              </a:ext>
            </a:extLst>
          </p:cNvPr>
          <p:cNvSpPr txBox="1"/>
          <p:nvPr/>
        </p:nvSpPr>
        <p:spPr>
          <a:xfrm>
            <a:off x="7360568" y="4673079"/>
            <a:ext cx="2545431" cy="461665"/>
          </a:xfrm>
          <a:prstGeom prst="rect">
            <a:avLst/>
          </a:prstGeom>
          <a:noFill/>
        </p:spPr>
        <p:txBody>
          <a:bodyPr wrap="square" rtlCol="0">
            <a:spAutoFit/>
          </a:bodyPr>
          <a:lstStyle/>
          <a:p>
            <a:r>
              <a:rPr kumimoji="1" lang="en-US" altLang="zh-CN" sz="2400" dirty="0">
                <a:solidFill>
                  <a:srgbClr val="FF0000"/>
                </a:solidFill>
              </a:rPr>
              <a:t>Nonlinear Model</a:t>
            </a:r>
            <a:endParaRPr kumimoji="1" lang="zh-CN" altLang="en-US" sz="2400" dirty="0">
              <a:solidFill>
                <a:srgbClr val="FF0000"/>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508658D-D208-6458-6E4C-D182B605E435}"/>
                  </a:ext>
                </a:extLst>
              </p:cNvPr>
              <p:cNvSpPr txBox="1"/>
              <p:nvPr/>
            </p:nvSpPr>
            <p:spPr>
              <a:xfrm>
                <a:off x="1744453" y="5236517"/>
                <a:ext cx="28502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002060"/>
                          </a:solidFill>
                          <a:latin typeface="Cambria Math" panose="02040503050406030204" pitchFamily="18" charset="0"/>
                        </a:rPr>
                        <m:t>𝑓</m:t>
                      </m:r>
                      <m:d>
                        <m:dPr>
                          <m:ctrlPr>
                            <a:rPr kumimoji="1" lang="en-US" altLang="zh-CN" sz="2400" b="0" i="1" smtClean="0">
                              <a:solidFill>
                                <a:srgbClr val="002060"/>
                              </a:solidFill>
                              <a:latin typeface="Cambria Math" panose="02040503050406030204" pitchFamily="18" charset="0"/>
                            </a:rPr>
                          </m:ctrlPr>
                        </m:dPr>
                        <m:e>
                          <m:r>
                            <a:rPr kumimoji="1" lang="en-US" altLang="zh-CN" sz="2400" b="1" i="1" smtClean="0">
                              <a:solidFill>
                                <a:srgbClr val="002060"/>
                              </a:solidFill>
                              <a:latin typeface="Cambria Math" panose="02040503050406030204" pitchFamily="18" charset="0"/>
                            </a:rPr>
                            <m:t>𝒙</m:t>
                          </m:r>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𝜃</m:t>
                          </m:r>
                        </m:e>
                      </m:d>
                      <m:r>
                        <a:rPr kumimoji="1" lang="en-US" altLang="zh-CN" sz="2400" b="0" i="1" smtClean="0">
                          <a:solidFill>
                            <a:srgbClr val="002060"/>
                          </a:solidFill>
                          <a:latin typeface="Cambria Math" panose="02040503050406030204" pitchFamily="18" charset="0"/>
                        </a:rPr>
                        <m:t>=</m:t>
                      </m:r>
                      <m:sSup>
                        <m:sSupPr>
                          <m:ctrlPr>
                            <a:rPr kumimoji="1" lang="en-US" altLang="zh-CN" sz="2400" b="0" i="1" smtClean="0">
                              <a:solidFill>
                                <a:srgbClr val="002060"/>
                              </a:solidFill>
                              <a:latin typeface="Cambria Math" panose="02040503050406030204" pitchFamily="18" charset="0"/>
                            </a:rPr>
                          </m:ctrlPr>
                        </m:sSupPr>
                        <m:e>
                          <m:r>
                            <a:rPr kumimoji="1" lang="en-US" altLang="zh-CN" sz="2400" b="1" i="1" smtClean="0">
                              <a:solidFill>
                                <a:srgbClr val="002060"/>
                              </a:solidFill>
                              <a:latin typeface="Cambria Math" panose="02040503050406030204" pitchFamily="18" charset="0"/>
                            </a:rPr>
                            <m:t>𝒘</m:t>
                          </m:r>
                        </m:e>
                        <m:sup>
                          <m:r>
                            <a:rPr kumimoji="1" lang="en-US" altLang="zh-CN" sz="2400" b="0" i="1" smtClean="0">
                              <a:solidFill>
                                <a:srgbClr val="002060"/>
                              </a:solidFill>
                              <a:latin typeface="Cambria Math" panose="02040503050406030204" pitchFamily="18" charset="0"/>
                            </a:rPr>
                            <m:t>𝑇</m:t>
                          </m:r>
                        </m:sup>
                      </m:sSup>
                      <m:r>
                        <a:rPr kumimoji="1" lang="en-US" altLang="zh-CN" sz="2400" b="1" i="1" smtClean="0">
                          <a:solidFill>
                            <a:srgbClr val="002060"/>
                          </a:solidFill>
                          <a:latin typeface="Cambria Math" panose="02040503050406030204" pitchFamily="18" charset="0"/>
                        </a:rPr>
                        <m:t>𝒙</m:t>
                      </m:r>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𝑏</m:t>
                      </m:r>
                    </m:oMath>
                  </m:oMathPara>
                </a14:m>
                <a:endParaRPr kumimoji="1" lang="zh-CN" altLang="en-US" sz="2400" dirty="0">
                  <a:solidFill>
                    <a:srgbClr val="002060"/>
                  </a:solidFill>
                </a:endParaRPr>
              </a:p>
            </p:txBody>
          </p:sp>
        </mc:Choice>
        <mc:Fallback xmlns="">
          <p:sp>
            <p:nvSpPr>
              <p:cNvPr id="8" name="文本框 7">
                <a:extLst>
                  <a:ext uri="{FF2B5EF4-FFF2-40B4-BE49-F238E27FC236}">
                    <a16:creationId xmlns:a16="http://schemas.microsoft.com/office/drawing/2014/main" id="{0508658D-D208-6458-6E4C-D182B605E435}"/>
                  </a:ext>
                </a:extLst>
              </p:cNvPr>
              <p:cNvSpPr txBox="1">
                <a:spLocks noRot="1" noChangeAspect="1" noMove="1" noResize="1" noEditPoints="1" noAdjustHandles="1" noChangeArrowheads="1" noChangeShapeType="1" noTextEdit="1"/>
              </p:cNvSpPr>
              <p:nvPr/>
            </p:nvSpPr>
            <p:spPr>
              <a:xfrm>
                <a:off x="1744453" y="5236517"/>
                <a:ext cx="2850231" cy="461665"/>
              </a:xfrm>
              <a:prstGeom prst="rect">
                <a:avLst/>
              </a:prstGeom>
              <a:blipFill>
                <a:blip r:embed="rId4"/>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2EDCFCF-B190-D6C4-83C9-AED395889284}"/>
                  </a:ext>
                </a:extLst>
              </p:cNvPr>
              <p:cNvSpPr txBox="1"/>
              <p:nvPr/>
            </p:nvSpPr>
            <p:spPr>
              <a:xfrm>
                <a:off x="6940590" y="5236516"/>
                <a:ext cx="339177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002060"/>
                          </a:solidFill>
                          <a:latin typeface="Cambria Math" panose="02040503050406030204" pitchFamily="18" charset="0"/>
                        </a:rPr>
                        <m:t>𝑓</m:t>
                      </m:r>
                      <m:d>
                        <m:dPr>
                          <m:ctrlPr>
                            <a:rPr kumimoji="1" lang="en-US" altLang="zh-CN" sz="2400" b="0" i="1" smtClean="0">
                              <a:solidFill>
                                <a:srgbClr val="002060"/>
                              </a:solidFill>
                              <a:latin typeface="Cambria Math" panose="02040503050406030204" pitchFamily="18" charset="0"/>
                            </a:rPr>
                          </m:ctrlPr>
                        </m:dPr>
                        <m:e>
                          <m:r>
                            <a:rPr kumimoji="1" lang="en-US" altLang="zh-CN" sz="2400" b="1" i="1" smtClean="0">
                              <a:solidFill>
                                <a:srgbClr val="002060"/>
                              </a:solidFill>
                              <a:latin typeface="Cambria Math" panose="02040503050406030204" pitchFamily="18" charset="0"/>
                            </a:rPr>
                            <m:t>𝒙</m:t>
                          </m:r>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𝜃</m:t>
                          </m:r>
                        </m:e>
                      </m:d>
                      <m:r>
                        <a:rPr kumimoji="1" lang="en-US" altLang="zh-CN" sz="2400" b="0" i="1" smtClean="0">
                          <a:solidFill>
                            <a:srgbClr val="002060"/>
                          </a:solidFill>
                          <a:latin typeface="Cambria Math" panose="02040503050406030204" pitchFamily="18" charset="0"/>
                        </a:rPr>
                        <m:t>=</m:t>
                      </m:r>
                      <m:sSup>
                        <m:sSupPr>
                          <m:ctrlPr>
                            <a:rPr kumimoji="1" lang="en-US" altLang="zh-CN" sz="2400" b="0" i="1" smtClean="0">
                              <a:solidFill>
                                <a:srgbClr val="002060"/>
                              </a:solidFill>
                              <a:latin typeface="Cambria Math" panose="02040503050406030204" pitchFamily="18" charset="0"/>
                            </a:rPr>
                          </m:ctrlPr>
                        </m:sSupPr>
                        <m:e>
                          <m:r>
                            <a:rPr kumimoji="1" lang="en-US" altLang="zh-CN" sz="2400" b="1" i="1" smtClean="0">
                              <a:solidFill>
                                <a:srgbClr val="002060"/>
                              </a:solidFill>
                              <a:latin typeface="Cambria Math" panose="02040503050406030204" pitchFamily="18" charset="0"/>
                            </a:rPr>
                            <m:t>𝒘</m:t>
                          </m:r>
                        </m:e>
                        <m:sup>
                          <m:r>
                            <a:rPr kumimoji="1" lang="en-US" altLang="zh-CN" sz="2400" b="0" i="1" smtClean="0">
                              <a:solidFill>
                                <a:srgbClr val="002060"/>
                              </a:solidFill>
                              <a:latin typeface="Cambria Math" panose="02040503050406030204" pitchFamily="18" charset="0"/>
                            </a:rPr>
                            <m:t>𝑇</m:t>
                          </m:r>
                        </m:sup>
                      </m:sSup>
                      <m:r>
                        <a:rPr kumimoji="1" lang="en-US" altLang="zh-CN" sz="2400" b="0" i="1" smtClean="0">
                          <a:solidFill>
                            <a:srgbClr val="002060"/>
                          </a:solidFill>
                          <a:latin typeface="Cambria Math" panose="02040503050406030204" pitchFamily="18" charset="0"/>
                        </a:rPr>
                        <m:t>𝜙</m:t>
                      </m:r>
                      <m:r>
                        <a:rPr kumimoji="1" lang="en-US" altLang="zh-CN" sz="2400" b="0" i="1" smtClean="0">
                          <a:solidFill>
                            <a:srgbClr val="002060"/>
                          </a:solidFill>
                          <a:latin typeface="Cambria Math" panose="02040503050406030204" pitchFamily="18" charset="0"/>
                        </a:rPr>
                        <m:t>(</m:t>
                      </m:r>
                      <m:r>
                        <a:rPr kumimoji="1" lang="en-US" altLang="zh-CN" sz="2400" b="1" i="1" smtClean="0">
                          <a:solidFill>
                            <a:srgbClr val="002060"/>
                          </a:solidFill>
                          <a:latin typeface="Cambria Math" panose="02040503050406030204" pitchFamily="18" charset="0"/>
                        </a:rPr>
                        <m:t>𝒙</m:t>
                      </m:r>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𝑏</m:t>
                      </m:r>
                    </m:oMath>
                  </m:oMathPara>
                </a14:m>
                <a:endParaRPr kumimoji="1" lang="zh-CN" altLang="en-US" sz="2400" dirty="0">
                  <a:solidFill>
                    <a:srgbClr val="002060"/>
                  </a:solidFill>
                </a:endParaRPr>
              </a:p>
            </p:txBody>
          </p:sp>
        </mc:Choice>
        <mc:Fallback xmlns="">
          <p:sp>
            <p:nvSpPr>
              <p:cNvPr id="9" name="文本框 8">
                <a:extLst>
                  <a:ext uri="{FF2B5EF4-FFF2-40B4-BE49-F238E27FC236}">
                    <a16:creationId xmlns:a16="http://schemas.microsoft.com/office/drawing/2014/main" id="{52EDCFCF-B190-D6C4-83C9-AED395889284}"/>
                  </a:ext>
                </a:extLst>
              </p:cNvPr>
              <p:cNvSpPr txBox="1">
                <a:spLocks noRot="1" noChangeAspect="1" noMove="1" noResize="1" noEditPoints="1" noAdjustHandles="1" noChangeArrowheads="1" noChangeShapeType="1" noTextEdit="1"/>
              </p:cNvSpPr>
              <p:nvPr/>
            </p:nvSpPr>
            <p:spPr>
              <a:xfrm>
                <a:off x="6940590" y="5236516"/>
                <a:ext cx="3391779" cy="461665"/>
              </a:xfrm>
              <a:prstGeom prst="rect">
                <a:avLst/>
              </a:prstGeom>
              <a:blipFill>
                <a:blip r:embed="rId5"/>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3005B8-27F2-F754-9887-6712981147B6}"/>
                  </a:ext>
                </a:extLst>
              </p:cNvPr>
              <p:cNvSpPr txBox="1"/>
              <p:nvPr/>
            </p:nvSpPr>
            <p:spPr>
              <a:xfrm>
                <a:off x="5029200" y="5695484"/>
                <a:ext cx="5776661" cy="646331"/>
              </a:xfrm>
              <a:prstGeom prst="rect">
                <a:avLst/>
              </a:prstGeom>
              <a:noFill/>
            </p:spPr>
            <p:txBody>
              <a:bodyPr wrap="square" rtlCol="0">
                <a:spAutoFit/>
              </a:bodyPr>
              <a:lstStyle/>
              <a:p>
                <a:r>
                  <a:rPr lang="en" altLang="zh-CN" b="0" i="0" dirty="0">
                    <a:solidFill>
                      <a:srgbClr val="333333"/>
                    </a:solidFill>
                    <a:effectLst/>
                    <a:latin typeface="Arial" panose="020B0604020202020204" pitchFamily="34" charset="0"/>
                  </a:rPr>
                  <a:t>If </a:t>
                </a:r>
                <a14:m>
                  <m:oMath xmlns:m="http://schemas.openxmlformats.org/officeDocument/2006/math">
                    <m:r>
                      <a:rPr lang="en-US" altLang="zh-CN" b="0" i="1" smtClean="0">
                        <a:solidFill>
                          <a:srgbClr val="333333"/>
                        </a:solidFill>
                        <a:effectLst/>
                        <a:latin typeface="Cambria Math" panose="02040503050406030204" pitchFamily="18" charset="0"/>
                      </a:rPr>
                      <m:t>𝜙</m:t>
                    </m:r>
                    <m:d>
                      <m:dPr>
                        <m:ctrlPr>
                          <a:rPr lang="en-US" altLang="zh-CN" b="0" i="1" smtClean="0">
                            <a:solidFill>
                              <a:srgbClr val="333333"/>
                            </a:solidFill>
                            <a:effectLst/>
                            <a:latin typeface="Cambria Math" panose="02040503050406030204" pitchFamily="18" charset="0"/>
                          </a:rPr>
                        </m:ctrlPr>
                      </m:dPr>
                      <m:e>
                        <m:r>
                          <a:rPr lang="en-US" altLang="zh-CN" b="0" i="1" smtClean="0">
                            <a:solidFill>
                              <a:srgbClr val="333333"/>
                            </a:solidFill>
                            <a:effectLst/>
                            <a:latin typeface="Cambria Math" panose="02040503050406030204" pitchFamily="18" charset="0"/>
                          </a:rPr>
                          <m:t>𝑥</m:t>
                        </m:r>
                      </m:e>
                    </m:d>
                  </m:oMath>
                </a14:m>
                <a:r>
                  <a:rPr lang="en" altLang="zh-CN" b="0" i="0" dirty="0">
                    <a:solidFill>
                      <a:srgbClr val="333333"/>
                    </a:solidFill>
                    <a:effectLst/>
                    <a:latin typeface="Arial" panose="020B0604020202020204" pitchFamily="34" charset="0"/>
                  </a:rPr>
                  <a:t> is a learnable nonlinear basis function, </a:t>
                </a:r>
                <a14:m>
                  <m:oMath xmlns:m="http://schemas.openxmlformats.org/officeDocument/2006/math">
                    <m:r>
                      <a:rPr kumimoji="1" lang="en-US" altLang="zh-CN" i="1">
                        <a:solidFill>
                          <a:srgbClr val="002060"/>
                        </a:solidFill>
                        <a:latin typeface="Cambria Math" panose="02040503050406030204" pitchFamily="18" charset="0"/>
                      </a:rPr>
                      <m:t>𝑓</m:t>
                    </m:r>
                    <m:d>
                      <m:dPr>
                        <m:ctrlPr>
                          <a:rPr kumimoji="1" lang="en-US" altLang="zh-CN" i="1">
                            <a:solidFill>
                              <a:srgbClr val="002060"/>
                            </a:solidFill>
                            <a:latin typeface="Cambria Math" panose="02040503050406030204" pitchFamily="18" charset="0"/>
                          </a:rPr>
                        </m:ctrlPr>
                      </m:dPr>
                      <m:e>
                        <m:r>
                          <a:rPr kumimoji="1" lang="en-US" altLang="zh-CN" b="1" i="1">
                            <a:solidFill>
                              <a:srgbClr val="002060"/>
                            </a:solidFill>
                            <a:latin typeface="Cambria Math" panose="02040503050406030204" pitchFamily="18" charset="0"/>
                          </a:rPr>
                          <m:t>𝒙</m:t>
                        </m:r>
                        <m:r>
                          <a:rPr kumimoji="1" lang="en-US" altLang="zh-CN" i="1">
                            <a:solidFill>
                              <a:srgbClr val="002060"/>
                            </a:solidFill>
                            <a:latin typeface="Cambria Math" panose="02040503050406030204" pitchFamily="18" charset="0"/>
                          </a:rPr>
                          <m:t>;</m:t>
                        </m:r>
                        <m:r>
                          <a:rPr kumimoji="1" lang="en-US" altLang="zh-CN" i="1">
                            <a:solidFill>
                              <a:srgbClr val="002060"/>
                            </a:solidFill>
                            <a:latin typeface="Cambria Math" panose="02040503050406030204" pitchFamily="18" charset="0"/>
                          </a:rPr>
                          <m:t>𝜃</m:t>
                        </m:r>
                      </m:e>
                    </m:d>
                  </m:oMath>
                </a14:m>
                <a:r>
                  <a:rPr lang="en" altLang="zh-CN" b="0" i="0" dirty="0">
                    <a:solidFill>
                      <a:srgbClr val="333333"/>
                    </a:solidFill>
                    <a:effectLst/>
                    <a:latin typeface="Arial" panose="020B0604020202020204" pitchFamily="34" charset="0"/>
                  </a:rPr>
                  <a:t> is equivalent to a neural network.</a:t>
                </a:r>
                <a:endParaRPr kumimoji="1" lang="zh-CN" altLang="en-US" dirty="0"/>
              </a:p>
            </p:txBody>
          </p:sp>
        </mc:Choice>
        <mc:Fallback xmlns="">
          <p:sp>
            <p:nvSpPr>
              <p:cNvPr id="10" name="文本框 9">
                <a:extLst>
                  <a:ext uri="{FF2B5EF4-FFF2-40B4-BE49-F238E27FC236}">
                    <a16:creationId xmlns:a16="http://schemas.microsoft.com/office/drawing/2014/main" id="{BD3005B8-27F2-F754-9887-6712981147B6}"/>
                  </a:ext>
                </a:extLst>
              </p:cNvPr>
              <p:cNvSpPr txBox="1">
                <a:spLocks noRot="1" noChangeAspect="1" noMove="1" noResize="1" noEditPoints="1" noAdjustHandles="1" noChangeArrowheads="1" noChangeShapeType="1" noTextEdit="1"/>
              </p:cNvSpPr>
              <p:nvPr/>
            </p:nvSpPr>
            <p:spPr>
              <a:xfrm>
                <a:off x="5029200" y="5695484"/>
                <a:ext cx="5776661" cy="646331"/>
              </a:xfrm>
              <a:prstGeom prst="rect">
                <a:avLst/>
              </a:prstGeom>
              <a:blipFill>
                <a:blip r:embed="rId6"/>
                <a:stretch>
                  <a:fillRect l="-877" t="-3846"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3051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F3BF-7D35-A06C-75B2-79371408EBC4}"/>
              </a:ext>
            </a:extLst>
          </p:cNvPr>
          <p:cNvSpPr>
            <a:spLocks noGrp="1"/>
          </p:cNvSpPr>
          <p:nvPr>
            <p:ph type="title"/>
          </p:nvPr>
        </p:nvSpPr>
        <p:spPr/>
        <p:txBody>
          <a:bodyPr/>
          <a:lstStyle/>
          <a:p>
            <a:r>
              <a:rPr lang="en-US" altLang="en-US" dirty="0"/>
              <a:t>On naïve Bayesian classifier</a:t>
            </a:r>
            <a:endParaRPr kumimoji="1" lang="zh-CN" altLang="en-US" dirty="0"/>
          </a:p>
        </p:txBody>
      </p:sp>
      <p:sp>
        <p:nvSpPr>
          <p:cNvPr id="3" name="内容占位符 2">
            <a:extLst>
              <a:ext uri="{FF2B5EF4-FFF2-40B4-BE49-F238E27FC236}">
                <a16:creationId xmlns:a16="http://schemas.microsoft.com/office/drawing/2014/main" id="{175AF155-2BB7-A940-8247-2221189EED78}"/>
              </a:ext>
            </a:extLst>
          </p:cNvPr>
          <p:cNvSpPr>
            <a:spLocks noGrp="1"/>
          </p:cNvSpPr>
          <p:nvPr>
            <p:ph idx="1"/>
          </p:nvPr>
        </p:nvSpPr>
        <p:spPr/>
        <p:txBody>
          <a:bodyPr/>
          <a:lstStyle/>
          <a:p>
            <a:r>
              <a:rPr kumimoji="1" lang="en" altLang="zh-CN" dirty="0">
                <a:latin typeface="Arial" panose="020B0604020202020204" pitchFamily="34" charset="0"/>
              </a:rPr>
              <a:t>Advantages: </a:t>
            </a:r>
          </a:p>
          <a:p>
            <a:pPr lvl="1"/>
            <a:r>
              <a:rPr kumimoji="1" lang="en" altLang="zh-CN" dirty="0">
                <a:latin typeface="Arial" panose="020B0604020202020204" pitchFamily="34" charset="0"/>
                <a:cs typeface="Arial" panose="020B0604020202020204" pitchFamily="34" charset="0"/>
              </a:rPr>
              <a:t>Easy to implement</a:t>
            </a:r>
          </a:p>
          <a:p>
            <a:pPr lvl="1"/>
            <a:r>
              <a:rPr kumimoji="1" lang="en" altLang="zh-CN" dirty="0">
                <a:latin typeface="Arial" panose="020B0604020202020204" pitchFamily="34" charset="0"/>
                <a:cs typeface="Arial" panose="020B0604020202020204" pitchFamily="34" charset="0"/>
              </a:rPr>
              <a:t>Very efficient</a:t>
            </a:r>
          </a:p>
          <a:p>
            <a:pPr lvl="1"/>
            <a:r>
              <a:rPr kumimoji="1" lang="en" altLang="zh-CN" dirty="0">
                <a:latin typeface="Arial" panose="020B0604020202020204" pitchFamily="34" charset="0"/>
                <a:cs typeface="Arial" panose="020B0604020202020204" pitchFamily="34" charset="0"/>
              </a:rPr>
              <a:t>Good results obtained in many applications</a:t>
            </a:r>
          </a:p>
          <a:p>
            <a:r>
              <a:rPr lang="en-US" altLang="en-US" sz="3200" dirty="0">
                <a:latin typeface="Arial" panose="020B0604020202020204" pitchFamily="34" charset="0"/>
              </a:rPr>
              <a:t>Disadvantages</a:t>
            </a:r>
          </a:p>
          <a:p>
            <a:pPr lvl="1"/>
            <a:r>
              <a:rPr kumimoji="1" lang="en" altLang="zh-CN" dirty="0">
                <a:latin typeface="Arial" panose="020B0604020202020204" pitchFamily="34" charset="0"/>
                <a:cs typeface="Arial" panose="020B0604020202020204" pitchFamily="34" charset="0"/>
              </a:rPr>
              <a:t>Assumption: class conditional independence, therefore loss of accuracy when the assumption is seriously violated </a:t>
            </a:r>
            <a:br>
              <a:rPr kumimoji="1" lang="en" altLang="zh-CN" dirty="0">
                <a:latin typeface="Arial" panose="020B0604020202020204" pitchFamily="34" charset="0"/>
                <a:cs typeface="Arial" panose="020B0604020202020204" pitchFamily="34" charset="0"/>
              </a:rPr>
            </a:br>
            <a:r>
              <a:rPr kumimoji="1" lang="en" altLang="zh-CN" dirty="0">
                <a:latin typeface="Arial" panose="020B0604020202020204" pitchFamily="34" charset="0"/>
                <a:cs typeface="Arial" panose="020B0604020202020204" pitchFamily="34" charset="0"/>
              </a:rPr>
              <a:t>(those highly correlated data sets)</a:t>
            </a:r>
          </a:p>
          <a:p>
            <a:endParaRPr kumimoji="1" lang="en" altLang="zh-CN" dirty="0"/>
          </a:p>
          <a:p>
            <a:endParaRPr kumimoji="1" lang="en" altLang="zh-CN" dirty="0"/>
          </a:p>
          <a:p>
            <a:endParaRPr kumimoji="1" lang="en" altLang="zh-CN" dirty="0"/>
          </a:p>
          <a:p>
            <a:endParaRPr kumimoji="1" lang="zh-CN" altLang="en-US" dirty="0"/>
          </a:p>
        </p:txBody>
      </p:sp>
    </p:spTree>
    <p:extLst>
      <p:ext uri="{BB962C8B-B14F-4D97-AF65-F5344CB8AC3E}">
        <p14:creationId xmlns:p14="http://schemas.microsoft.com/office/powerpoint/2010/main" val="2182108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52236-0B29-F326-7596-499796B7B161}"/>
              </a:ext>
            </a:extLst>
          </p:cNvPr>
          <p:cNvSpPr>
            <a:spLocks noGrp="1"/>
          </p:cNvSpPr>
          <p:nvPr>
            <p:ph type="title"/>
          </p:nvPr>
        </p:nvSpPr>
        <p:spPr/>
        <p:txBody>
          <a:bodyPr/>
          <a:lstStyle/>
          <a:p>
            <a:r>
              <a:rPr lang="en-US" altLang="zh-CN" dirty="0"/>
              <a:t>Naïve Bayes on Text Classification</a:t>
            </a:r>
            <a:endParaRPr kumimoji="1" lang="zh-CN" altLang="en-US" dirty="0"/>
          </a:p>
        </p:txBody>
      </p:sp>
      <p:sp>
        <p:nvSpPr>
          <p:cNvPr id="4" name="Rectangle 4">
            <a:extLst>
              <a:ext uri="{FF2B5EF4-FFF2-40B4-BE49-F238E27FC236}">
                <a16:creationId xmlns:a16="http://schemas.microsoft.com/office/drawing/2014/main" id="{67EF0ABF-AD45-1132-70FD-30ECA9C026C4}"/>
              </a:ext>
            </a:extLst>
          </p:cNvPr>
          <p:cNvSpPr>
            <a:spLocks noChangeArrowheads="1"/>
          </p:cNvSpPr>
          <p:nvPr/>
        </p:nvSpPr>
        <p:spPr bwMode="auto">
          <a:xfrm>
            <a:off x="2539338" y="1803823"/>
            <a:ext cx="6500707" cy="4367662"/>
          </a:xfrm>
          <a:prstGeom prst="rect">
            <a:avLst/>
          </a:prstGeom>
          <a:solidFill>
            <a:schemeClr val="bg2"/>
          </a:solidFill>
          <a:ln w="28575">
            <a:solidFill>
              <a:schemeClr val="bg2">
                <a:lumMod val="90000"/>
              </a:schemeClr>
            </a:solidFill>
            <a:miter lim="800000"/>
            <a:headEnd/>
            <a:tailEnd/>
          </a:ln>
        </p:spPr>
        <p:txBody>
          <a:bodyPr>
            <a:prstTxWarp prst="textNoShape">
              <a:avLst/>
            </a:prstTxWarp>
          </a:bodyPr>
          <a:lstStyle/>
          <a:p>
            <a:pPr>
              <a:lnSpc>
                <a:spcPct val="80000"/>
              </a:lnSpc>
              <a:spcBef>
                <a:spcPct val="20000"/>
              </a:spcBef>
            </a:pPr>
            <a:r>
              <a:rPr lang="en-US" sz="2666" dirty="0">
                <a:solidFill>
                  <a:srgbClr val="000000"/>
                </a:solidFill>
                <a:latin typeface="Courier"/>
                <a:cs typeface="Courier"/>
              </a:rPr>
              <a:t>I love this movie! It's sweet, but with satirical humor. The dialogue is great and the adventure scenes are fun…  It manages to be whimsical and romantic while laughing at the conventions of the fairy tale genre. I would recommend it to just about anyone. I've seen it several times, and I'm always happy to see it again whenever I have a friend who hasn't seen it yet.</a:t>
            </a:r>
          </a:p>
        </p:txBody>
      </p:sp>
      <p:sp>
        <p:nvSpPr>
          <p:cNvPr id="5" name="Text Box 5">
            <a:extLst>
              <a:ext uri="{FF2B5EF4-FFF2-40B4-BE49-F238E27FC236}">
                <a16:creationId xmlns:a16="http://schemas.microsoft.com/office/drawing/2014/main" id="{AFFCFED8-5298-7900-6259-5F329B4D602B}"/>
              </a:ext>
            </a:extLst>
          </p:cNvPr>
          <p:cNvSpPr txBox="1">
            <a:spLocks noChangeArrowheads="1"/>
          </p:cNvSpPr>
          <p:nvPr/>
        </p:nvSpPr>
        <p:spPr bwMode="auto">
          <a:xfrm>
            <a:off x="609442" y="2311691"/>
            <a:ext cx="1828322" cy="2266774"/>
          </a:xfrm>
          <a:prstGeom prst="rect">
            <a:avLst/>
          </a:prstGeom>
          <a:noFill/>
          <a:ln w="25400">
            <a:noFill/>
            <a:miter lim="800000"/>
            <a:headEnd/>
            <a:tailEnd/>
          </a:ln>
        </p:spPr>
        <p:txBody>
          <a:bodyPr wrap="square">
            <a:prstTxWarp prst="textNoShape">
              <a:avLst/>
            </a:prstTxWarp>
            <a:spAutoFit/>
          </a:bodyPr>
          <a:lstStyle/>
          <a:p>
            <a:r>
              <a:rPr lang="en-US" sz="14130" dirty="0" err="1">
                <a:latin typeface="Lucida Grande"/>
                <a:ea typeface="Lucida Grande"/>
                <a:cs typeface="Lucida Grande"/>
              </a:rPr>
              <a:t>γ</a:t>
            </a:r>
            <a:r>
              <a:rPr lang="en-US" sz="14130" dirty="0"/>
              <a:t>(</a:t>
            </a:r>
          </a:p>
        </p:txBody>
      </p:sp>
      <p:sp>
        <p:nvSpPr>
          <p:cNvPr id="6" name="Text Box 6">
            <a:extLst>
              <a:ext uri="{FF2B5EF4-FFF2-40B4-BE49-F238E27FC236}">
                <a16:creationId xmlns:a16="http://schemas.microsoft.com/office/drawing/2014/main" id="{71F98657-2F42-D506-77AB-4EF63C4195AA}"/>
              </a:ext>
            </a:extLst>
          </p:cNvPr>
          <p:cNvSpPr txBox="1">
            <a:spLocks noChangeArrowheads="1"/>
          </p:cNvSpPr>
          <p:nvPr/>
        </p:nvSpPr>
        <p:spPr bwMode="auto">
          <a:xfrm>
            <a:off x="8974816" y="2451989"/>
            <a:ext cx="2452916" cy="2266774"/>
          </a:xfrm>
          <a:prstGeom prst="rect">
            <a:avLst/>
          </a:prstGeom>
          <a:noFill/>
          <a:ln w="25400">
            <a:noFill/>
            <a:miter lim="800000"/>
            <a:headEnd/>
            <a:tailEnd/>
          </a:ln>
        </p:spPr>
        <p:txBody>
          <a:bodyPr wrap="none">
            <a:prstTxWarp prst="textNoShape">
              <a:avLst/>
            </a:prstTxWarp>
            <a:spAutoFit/>
          </a:bodyPr>
          <a:lstStyle/>
          <a:p>
            <a:r>
              <a:rPr lang="en-US" sz="14130" dirty="0"/>
              <a:t>)=c</a:t>
            </a:r>
          </a:p>
        </p:txBody>
      </p:sp>
      <p:sp>
        <p:nvSpPr>
          <p:cNvPr id="7" name="Text Box 8">
            <a:extLst>
              <a:ext uri="{FF2B5EF4-FFF2-40B4-BE49-F238E27FC236}">
                <a16:creationId xmlns:a16="http://schemas.microsoft.com/office/drawing/2014/main" id="{C59E33C5-F267-4DCA-770F-36900CA36396}"/>
              </a:ext>
            </a:extLst>
          </p:cNvPr>
          <p:cNvSpPr txBox="1">
            <a:spLocks noChangeArrowheads="1"/>
          </p:cNvSpPr>
          <p:nvPr/>
        </p:nvSpPr>
        <p:spPr bwMode="auto">
          <a:xfrm>
            <a:off x="4672383" y="4495524"/>
            <a:ext cx="184731" cy="461537"/>
          </a:xfrm>
          <a:prstGeom prst="rect">
            <a:avLst/>
          </a:prstGeom>
          <a:noFill/>
          <a:ln w="25400">
            <a:noFill/>
            <a:miter lim="800000"/>
            <a:headEnd/>
            <a:tailEnd/>
          </a:ln>
        </p:spPr>
        <p:txBody>
          <a:bodyPr wrap="none">
            <a:prstTxWarp prst="textNoShape">
              <a:avLst/>
            </a:prstTxWarp>
            <a:spAutoFit/>
          </a:bodyPr>
          <a:lstStyle/>
          <a:p>
            <a:endParaRPr lang="en-US" sz="2399"/>
          </a:p>
        </p:txBody>
      </p:sp>
    </p:spTree>
    <p:extLst>
      <p:ext uri="{BB962C8B-B14F-4D97-AF65-F5344CB8AC3E}">
        <p14:creationId xmlns:p14="http://schemas.microsoft.com/office/powerpoint/2010/main" val="1919921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5B4C9-CDCD-AE6E-31D2-A51473D3BC96}"/>
              </a:ext>
            </a:extLst>
          </p:cNvPr>
          <p:cNvSpPr>
            <a:spLocks noGrp="1"/>
          </p:cNvSpPr>
          <p:nvPr>
            <p:ph type="title"/>
          </p:nvPr>
        </p:nvSpPr>
        <p:spPr/>
        <p:txBody>
          <a:bodyPr/>
          <a:lstStyle/>
          <a:p>
            <a:r>
              <a:rPr lang="en-US" altLang="zh-CN" dirty="0"/>
              <a:t>The bag of words representation</a:t>
            </a:r>
            <a:endParaRPr kumimoji="1" lang="zh-CN" altLang="en-US" dirty="0"/>
          </a:p>
        </p:txBody>
      </p:sp>
      <p:sp>
        <p:nvSpPr>
          <p:cNvPr id="4" name="Rectangle 4">
            <a:extLst>
              <a:ext uri="{FF2B5EF4-FFF2-40B4-BE49-F238E27FC236}">
                <a16:creationId xmlns:a16="http://schemas.microsoft.com/office/drawing/2014/main" id="{C56FA52A-2D3F-774C-8BD1-BEE8DB5BFB73}"/>
              </a:ext>
            </a:extLst>
          </p:cNvPr>
          <p:cNvSpPr>
            <a:spLocks noChangeArrowheads="1"/>
          </p:cNvSpPr>
          <p:nvPr/>
        </p:nvSpPr>
        <p:spPr bwMode="auto">
          <a:xfrm>
            <a:off x="2539338" y="1803823"/>
            <a:ext cx="6500707" cy="4367662"/>
          </a:xfrm>
          <a:prstGeom prst="rect">
            <a:avLst/>
          </a:prstGeom>
          <a:solidFill>
            <a:schemeClr val="bg1">
              <a:lumMod val="65000"/>
              <a:lumOff val="35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666" dirty="0">
                <a:solidFill>
                  <a:schemeClr val="tx2">
                    <a:lumMod val="75000"/>
                  </a:schemeClr>
                </a:solidFill>
                <a:latin typeface="Courier"/>
                <a:cs typeface="Courier"/>
              </a:rPr>
              <a:t>I </a:t>
            </a:r>
            <a:r>
              <a:rPr lang="en-US" sz="2666" b="1" dirty="0">
                <a:latin typeface="Courier"/>
                <a:cs typeface="Courier"/>
              </a:rPr>
              <a:t>love</a:t>
            </a:r>
            <a:r>
              <a:rPr lang="en-US" sz="2666" dirty="0">
                <a:latin typeface="Courier"/>
                <a:cs typeface="Courier"/>
              </a:rPr>
              <a:t> </a:t>
            </a:r>
            <a:r>
              <a:rPr lang="en-US" sz="2666" dirty="0">
                <a:solidFill>
                  <a:schemeClr val="tx2">
                    <a:lumMod val="75000"/>
                  </a:schemeClr>
                </a:solidFill>
                <a:latin typeface="Courier"/>
                <a:cs typeface="Courier"/>
              </a:rPr>
              <a:t>this movie! It's </a:t>
            </a:r>
            <a:r>
              <a:rPr lang="en-US" sz="2666" b="1" dirty="0">
                <a:latin typeface="Courier"/>
                <a:cs typeface="Courier"/>
              </a:rPr>
              <a:t>sweet</a:t>
            </a:r>
            <a:r>
              <a:rPr lang="en-US" sz="2666" dirty="0">
                <a:solidFill>
                  <a:schemeClr val="tx2">
                    <a:lumMod val="75000"/>
                  </a:schemeClr>
                </a:solidFill>
                <a:latin typeface="Courier"/>
                <a:cs typeface="Courier"/>
              </a:rPr>
              <a:t>, but with </a:t>
            </a:r>
            <a:r>
              <a:rPr lang="en-US" sz="2666" b="1" dirty="0">
                <a:latin typeface="Courier"/>
                <a:cs typeface="Courier"/>
              </a:rPr>
              <a:t>satirical</a:t>
            </a:r>
            <a:r>
              <a:rPr lang="en-US" sz="2666" dirty="0">
                <a:latin typeface="Courier"/>
                <a:cs typeface="Courier"/>
              </a:rPr>
              <a:t> </a:t>
            </a:r>
            <a:r>
              <a:rPr lang="en-US" sz="2666" dirty="0">
                <a:solidFill>
                  <a:schemeClr val="tx2">
                    <a:lumMod val="75000"/>
                  </a:schemeClr>
                </a:solidFill>
                <a:latin typeface="Courier"/>
                <a:cs typeface="Courier"/>
              </a:rPr>
              <a:t>humor. The dialogue is </a:t>
            </a:r>
            <a:r>
              <a:rPr lang="en-US" sz="2666" b="1" dirty="0">
                <a:latin typeface="Courier"/>
                <a:cs typeface="Courier"/>
              </a:rPr>
              <a:t>great</a:t>
            </a:r>
            <a:r>
              <a:rPr lang="en-US" sz="2666" dirty="0">
                <a:latin typeface="Courier"/>
                <a:cs typeface="Courier"/>
              </a:rPr>
              <a:t> </a:t>
            </a:r>
            <a:r>
              <a:rPr lang="en-US" sz="2666" dirty="0">
                <a:solidFill>
                  <a:schemeClr val="tx2">
                    <a:lumMod val="75000"/>
                  </a:schemeClr>
                </a:solidFill>
                <a:latin typeface="Courier"/>
                <a:cs typeface="Courier"/>
              </a:rPr>
              <a:t>and the adventure scenes are </a:t>
            </a:r>
            <a:r>
              <a:rPr lang="en-US" sz="2666" b="1" dirty="0">
                <a:latin typeface="Courier"/>
                <a:cs typeface="Courier"/>
              </a:rPr>
              <a:t>fun</a:t>
            </a:r>
            <a:r>
              <a:rPr lang="en-US" sz="2666" dirty="0">
                <a:solidFill>
                  <a:schemeClr val="tx2">
                    <a:lumMod val="75000"/>
                  </a:schemeClr>
                </a:solidFill>
                <a:latin typeface="Courier"/>
                <a:cs typeface="Courier"/>
              </a:rPr>
              <a:t>…  It manages to be </a:t>
            </a:r>
            <a:r>
              <a:rPr lang="en-US" sz="2666" b="1" dirty="0">
                <a:latin typeface="Courier"/>
                <a:cs typeface="Courier"/>
              </a:rPr>
              <a:t>whimsical</a:t>
            </a:r>
            <a:r>
              <a:rPr lang="en-US" sz="2666" dirty="0">
                <a:latin typeface="Courier"/>
                <a:cs typeface="Courier"/>
              </a:rPr>
              <a:t> </a:t>
            </a:r>
            <a:r>
              <a:rPr lang="en-US" sz="2666" dirty="0">
                <a:solidFill>
                  <a:schemeClr val="tx2">
                    <a:lumMod val="75000"/>
                  </a:schemeClr>
                </a:solidFill>
                <a:latin typeface="Courier"/>
                <a:cs typeface="Courier"/>
              </a:rPr>
              <a:t>and </a:t>
            </a:r>
            <a:r>
              <a:rPr lang="en-US" sz="2666" b="1" dirty="0">
                <a:latin typeface="Courier"/>
                <a:cs typeface="Courier"/>
              </a:rPr>
              <a:t>romantic</a:t>
            </a:r>
            <a:r>
              <a:rPr lang="en-US" sz="2666" dirty="0">
                <a:latin typeface="Courier"/>
                <a:cs typeface="Courier"/>
              </a:rPr>
              <a:t> </a:t>
            </a:r>
            <a:r>
              <a:rPr lang="en-US" sz="2666" dirty="0">
                <a:solidFill>
                  <a:schemeClr val="tx2">
                    <a:lumMod val="75000"/>
                  </a:schemeClr>
                </a:solidFill>
                <a:latin typeface="Courier"/>
                <a:cs typeface="Courier"/>
              </a:rPr>
              <a:t>while </a:t>
            </a:r>
            <a:r>
              <a:rPr lang="en-US" sz="2666" b="1" dirty="0">
                <a:latin typeface="Courier"/>
                <a:cs typeface="Courier"/>
              </a:rPr>
              <a:t>laughing</a:t>
            </a:r>
            <a:r>
              <a:rPr lang="en-US" sz="2666" dirty="0">
                <a:latin typeface="Courier"/>
                <a:cs typeface="Courier"/>
              </a:rPr>
              <a:t> </a:t>
            </a:r>
            <a:r>
              <a:rPr lang="en-US" sz="2666" dirty="0">
                <a:solidFill>
                  <a:schemeClr val="tx2">
                    <a:lumMod val="75000"/>
                  </a:schemeClr>
                </a:solidFill>
                <a:latin typeface="Courier"/>
                <a:cs typeface="Courier"/>
              </a:rPr>
              <a:t>at the conventions of the fairy tale genre. I would </a:t>
            </a:r>
            <a:r>
              <a:rPr lang="en-US" sz="2666" b="1" dirty="0">
                <a:latin typeface="Courier"/>
                <a:cs typeface="Courier"/>
              </a:rPr>
              <a:t>recommend</a:t>
            </a:r>
            <a:r>
              <a:rPr lang="en-US" sz="2666" dirty="0">
                <a:latin typeface="Courier"/>
                <a:cs typeface="Courier"/>
              </a:rPr>
              <a:t> </a:t>
            </a:r>
            <a:r>
              <a:rPr lang="en-US" sz="2666" dirty="0">
                <a:solidFill>
                  <a:schemeClr val="tx2">
                    <a:lumMod val="75000"/>
                  </a:schemeClr>
                </a:solidFill>
                <a:latin typeface="Courier"/>
                <a:cs typeface="Courier"/>
              </a:rPr>
              <a:t>it to just about anyone. I've seen it </a:t>
            </a:r>
            <a:r>
              <a:rPr lang="en-US" sz="2666" b="1" dirty="0">
                <a:latin typeface="Courier"/>
                <a:cs typeface="Courier"/>
              </a:rPr>
              <a:t>several</a:t>
            </a:r>
            <a:r>
              <a:rPr lang="en-US" sz="2666" dirty="0">
                <a:latin typeface="Courier"/>
                <a:cs typeface="Courier"/>
              </a:rPr>
              <a:t> </a:t>
            </a:r>
            <a:r>
              <a:rPr lang="en-US" sz="2666" dirty="0">
                <a:solidFill>
                  <a:schemeClr val="tx2">
                    <a:lumMod val="75000"/>
                  </a:schemeClr>
                </a:solidFill>
                <a:latin typeface="Courier"/>
                <a:cs typeface="Courier"/>
              </a:rPr>
              <a:t>times, and I'm always </a:t>
            </a:r>
            <a:r>
              <a:rPr lang="en-US" sz="2666" b="1" dirty="0">
                <a:latin typeface="Courier"/>
                <a:cs typeface="Courier"/>
              </a:rPr>
              <a:t>happy</a:t>
            </a:r>
            <a:r>
              <a:rPr lang="en-US" sz="2666" dirty="0">
                <a:latin typeface="Courier"/>
                <a:cs typeface="Courier"/>
              </a:rPr>
              <a:t> </a:t>
            </a:r>
            <a:r>
              <a:rPr lang="en-US" sz="2666" dirty="0">
                <a:solidFill>
                  <a:schemeClr val="tx2">
                    <a:lumMod val="75000"/>
                  </a:schemeClr>
                </a:solidFill>
                <a:latin typeface="Courier"/>
                <a:cs typeface="Courier"/>
              </a:rPr>
              <a:t>to see it </a:t>
            </a:r>
            <a:r>
              <a:rPr lang="en-US" sz="2666" b="1" dirty="0">
                <a:latin typeface="Courier"/>
                <a:cs typeface="Courier"/>
              </a:rPr>
              <a:t>again</a:t>
            </a:r>
            <a:r>
              <a:rPr lang="en-US" sz="2666" dirty="0">
                <a:latin typeface="Courier"/>
                <a:cs typeface="Courier"/>
              </a:rPr>
              <a:t> </a:t>
            </a:r>
            <a:r>
              <a:rPr lang="en-US" sz="2666" dirty="0">
                <a:solidFill>
                  <a:schemeClr val="tx2">
                    <a:lumMod val="75000"/>
                  </a:schemeClr>
                </a:solidFill>
                <a:latin typeface="Courier"/>
                <a:cs typeface="Courier"/>
              </a:rPr>
              <a:t>whenever I have a friend who hasn't seen it yet</a:t>
            </a:r>
            <a:r>
              <a:rPr lang="en-US" sz="2666" dirty="0">
                <a:latin typeface="Courier"/>
                <a:cs typeface="Courier"/>
              </a:rPr>
              <a:t>.</a:t>
            </a:r>
          </a:p>
        </p:txBody>
      </p:sp>
      <p:sp>
        <p:nvSpPr>
          <p:cNvPr id="5" name="Text Box 5">
            <a:extLst>
              <a:ext uri="{FF2B5EF4-FFF2-40B4-BE49-F238E27FC236}">
                <a16:creationId xmlns:a16="http://schemas.microsoft.com/office/drawing/2014/main" id="{FCDF5FDE-9A2F-C236-2820-D00EE9258CB6}"/>
              </a:ext>
            </a:extLst>
          </p:cNvPr>
          <p:cNvSpPr txBox="1">
            <a:spLocks noChangeArrowheads="1"/>
          </p:cNvSpPr>
          <p:nvPr/>
        </p:nvSpPr>
        <p:spPr bwMode="auto">
          <a:xfrm>
            <a:off x="609442" y="2311691"/>
            <a:ext cx="1828322" cy="2266774"/>
          </a:xfrm>
          <a:prstGeom prst="rect">
            <a:avLst/>
          </a:prstGeom>
          <a:noFill/>
          <a:ln w="25400">
            <a:noFill/>
            <a:miter lim="800000"/>
            <a:headEnd/>
            <a:tailEnd/>
          </a:ln>
        </p:spPr>
        <p:txBody>
          <a:bodyPr wrap="square">
            <a:prstTxWarp prst="textNoShape">
              <a:avLst/>
            </a:prstTxWarp>
            <a:spAutoFit/>
          </a:bodyPr>
          <a:lstStyle/>
          <a:p>
            <a:r>
              <a:rPr lang="en-US" sz="14130" dirty="0" err="1">
                <a:latin typeface="Lucida Grande"/>
                <a:ea typeface="Lucida Grande"/>
                <a:cs typeface="Lucida Grande"/>
              </a:rPr>
              <a:t>γ</a:t>
            </a:r>
            <a:r>
              <a:rPr lang="en-US" sz="14130" dirty="0"/>
              <a:t>(</a:t>
            </a:r>
          </a:p>
        </p:txBody>
      </p:sp>
      <p:sp>
        <p:nvSpPr>
          <p:cNvPr id="6" name="Text Box 6">
            <a:extLst>
              <a:ext uri="{FF2B5EF4-FFF2-40B4-BE49-F238E27FC236}">
                <a16:creationId xmlns:a16="http://schemas.microsoft.com/office/drawing/2014/main" id="{9F8C331C-5008-163F-C520-06D53EB28AD7}"/>
              </a:ext>
            </a:extLst>
          </p:cNvPr>
          <p:cNvSpPr txBox="1">
            <a:spLocks noChangeArrowheads="1"/>
          </p:cNvSpPr>
          <p:nvPr/>
        </p:nvSpPr>
        <p:spPr bwMode="auto">
          <a:xfrm>
            <a:off x="8974816" y="2451989"/>
            <a:ext cx="2452916" cy="2266774"/>
          </a:xfrm>
          <a:prstGeom prst="rect">
            <a:avLst/>
          </a:prstGeom>
          <a:noFill/>
          <a:ln w="25400">
            <a:noFill/>
            <a:miter lim="800000"/>
            <a:headEnd/>
            <a:tailEnd/>
          </a:ln>
        </p:spPr>
        <p:txBody>
          <a:bodyPr wrap="none">
            <a:prstTxWarp prst="textNoShape">
              <a:avLst/>
            </a:prstTxWarp>
            <a:spAutoFit/>
          </a:bodyPr>
          <a:lstStyle/>
          <a:p>
            <a:r>
              <a:rPr lang="en-US" sz="14130" dirty="0"/>
              <a:t>)=c</a:t>
            </a:r>
          </a:p>
        </p:txBody>
      </p:sp>
      <p:sp>
        <p:nvSpPr>
          <p:cNvPr id="7" name="Text Box 8">
            <a:extLst>
              <a:ext uri="{FF2B5EF4-FFF2-40B4-BE49-F238E27FC236}">
                <a16:creationId xmlns:a16="http://schemas.microsoft.com/office/drawing/2014/main" id="{E7CC2E72-623B-F736-2F7C-53D7D7D2FFBF}"/>
              </a:ext>
            </a:extLst>
          </p:cNvPr>
          <p:cNvSpPr txBox="1">
            <a:spLocks noChangeArrowheads="1"/>
          </p:cNvSpPr>
          <p:nvPr/>
        </p:nvSpPr>
        <p:spPr bwMode="auto">
          <a:xfrm>
            <a:off x="4672383" y="4495524"/>
            <a:ext cx="184731" cy="461537"/>
          </a:xfrm>
          <a:prstGeom prst="rect">
            <a:avLst/>
          </a:prstGeom>
          <a:noFill/>
          <a:ln w="25400">
            <a:noFill/>
            <a:miter lim="800000"/>
            <a:headEnd/>
            <a:tailEnd/>
          </a:ln>
        </p:spPr>
        <p:txBody>
          <a:bodyPr wrap="none">
            <a:prstTxWarp prst="textNoShape">
              <a:avLst/>
            </a:prstTxWarp>
            <a:spAutoFit/>
          </a:bodyPr>
          <a:lstStyle/>
          <a:p>
            <a:endParaRPr lang="en-US" sz="2399"/>
          </a:p>
        </p:txBody>
      </p:sp>
    </p:spTree>
    <p:extLst>
      <p:ext uri="{BB962C8B-B14F-4D97-AF65-F5344CB8AC3E}">
        <p14:creationId xmlns:p14="http://schemas.microsoft.com/office/powerpoint/2010/main" val="160265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D084-7DCA-E2C4-F639-88F73C1C104D}"/>
              </a:ext>
            </a:extLst>
          </p:cNvPr>
          <p:cNvSpPr>
            <a:spLocks noGrp="1"/>
          </p:cNvSpPr>
          <p:nvPr>
            <p:ph type="title"/>
          </p:nvPr>
        </p:nvSpPr>
        <p:spPr/>
        <p:txBody>
          <a:bodyPr/>
          <a:lstStyle/>
          <a:p>
            <a:r>
              <a:rPr lang="en-US" altLang="zh-CN" dirty="0"/>
              <a:t>The bag of words representation: using a subset of words</a:t>
            </a:r>
            <a:endParaRPr kumimoji="1" lang="zh-CN" altLang="en-US" dirty="0"/>
          </a:p>
        </p:txBody>
      </p:sp>
      <p:sp>
        <p:nvSpPr>
          <p:cNvPr id="8" name="Rectangle 4">
            <a:extLst>
              <a:ext uri="{FF2B5EF4-FFF2-40B4-BE49-F238E27FC236}">
                <a16:creationId xmlns:a16="http://schemas.microsoft.com/office/drawing/2014/main" id="{237D2773-62B4-2471-E9D7-7DBCFABDD198}"/>
              </a:ext>
            </a:extLst>
          </p:cNvPr>
          <p:cNvSpPr>
            <a:spLocks noChangeArrowheads="1"/>
          </p:cNvSpPr>
          <p:nvPr/>
        </p:nvSpPr>
        <p:spPr bwMode="auto">
          <a:xfrm>
            <a:off x="2539338" y="1803823"/>
            <a:ext cx="6500707" cy="4367662"/>
          </a:xfrm>
          <a:prstGeom prst="rect">
            <a:avLst/>
          </a:prstGeom>
          <a:solidFill>
            <a:schemeClr val="bg1">
              <a:lumMod val="65000"/>
              <a:lumOff val="35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666" dirty="0">
                <a:solidFill>
                  <a:schemeClr val="tx2">
                    <a:lumMod val="75000"/>
                  </a:schemeClr>
                </a:solidFill>
                <a:latin typeface="Courier"/>
                <a:cs typeface="Courier"/>
              </a:rPr>
              <a:t>x </a:t>
            </a:r>
            <a:r>
              <a:rPr lang="en-US" sz="2666" b="1" dirty="0">
                <a:latin typeface="Courier"/>
                <a:cs typeface="Courier"/>
              </a:rPr>
              <a:t>love</a:t>
            </a:r>
            <a:r>
              <a:rPr lang="en-US" sz="2666" dirty="0">
                <a:latin typeface="Courier"/>
                <a:cs typeface="Courier"/>
              </a:rPr>
              <a:t> </a:t>
            </a:r>
            <a:r>
              <a:rPr lang="en-US" sz="2666" dirty="0" err="1">
                <a:solidFill>
                  <a:schemeClr val="tx2">
                    <a:lumMod val="75000"/>
                  </a:schemeClr>
                </a:solidFill>
                <a:latin typeface="Courier"/>
                <a:cs typeface="Courier"/>
              </a:rPr>
              <a:t>xxxxxxxxxxxxxxxx</a:t>
            </a:r>
            <a:r>
              <a:rPr lang="en-US" sz="2666" dirty="0">
                <a:solidFill>
                  <a:schemeClr val="tx2">
                    <a:lumMod val="75000"/>
                  </a:schemeClr>
                </a:solidFill>
                <a:latin typeface="Courier"/>
                <a:cs typeface="Courier"/>
              </a:rPr>
              <a:t> </a:t>
            </a:r>
            <a:r>
              <a:rPr lang="en-US" sz="2666" b="1" dirty="0">
                <a:latin typeface="Courier"/>
                <a:cs typeface="Courier"/>
              </a:rPr>
              <a:t>sweet</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xxxxxxx</a:t>
            </a:r>
            <a:r>
              <a:rPr lang="en-US" sz="2666" dirty="0">
                <a:solidFill>
                  <a:schemeClr val="tx2">
                    <a:lumMod val="75000"/>
                  </a:schemeClr>
                </a:solidFill>
                <a:latin typeface="Courier"/>
                <a:cs typeface="Courier"/>
              </a:rPr>
              <a:t> </a:t>
            </a:r>
            <a:r>
              <a:rPr lang="en-US" sz="2666" b="1" dirty="0">
                <a:latin typeface="Courier"/>
                <a:cs typeface="Courier"/>
              </a:rPr>
              <a:t>satirical</a:t>
            </a:r>
            <a:r>
              <a:rPr lang="en-US" sz="2666" dirty="0">
                <a:latin typeface="Courier"/>
                <a:cs typeface="Courier"/>
              </a:rPr>
              <a:t> </a:t>
            </a:r>
            <a:r>
              <a:rPr lang="en-US" sz="2666" dirty="0" err="1">
                <a:solidFill>
                  <a:schemeClr val="tx2">
                    <a:lumMod val="75000"/>
                  </a:schemeClr>
                </a:solidFill>
                <a:latin typeface="Courier"/>
                <a:cs typeface="Courier"/>
              </a:rPr>
              <a:t>xxxxxxxxxx</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xxxxxxxxxxx</a:t>
            </a:r>
            <a:r>
              <a:rPr lang="en-US" sz="2666" dirty="0">
                <a:solidFill>
                  <a:schemeClr val="tx2">
                    <a:lumMod val="75000"/>
                  </a:schemeClr>
                </a:solidFill>
                <a:latin typeface="Courier"/>
                <a:cs typeface="Courier"/>
              </a:rPr>
              <a:t> </a:t>
            </a:r>
            <a:r>
              <a:rPr lang="en-US" sz="2666" b="1" dirty="0">
                <a:latin typeface="Courier"/>
                <a:cs typeface="Courier"/>
              </a:rPr>
              <a:t>great</a:t>
            </a:r>
            <a:r>
              <a:rPr lang="en-US" sz="2666" dirty="0">
                <a:latin typeface="Courier"/>
                <a:cs typeface="Courier"/>
              </a:rPr>
              <a:t> </a:t>
            </a:r>
            <a:r>
              <a:rPr lang="en-US" sz="2666" dirty="0" err="1">
                <a:solidFill>
                  <a:schemeClr val="tx2">
                    <a:lumMod val="75000"/>
                  </a:schemeClr>
                </a:solidFill>
                <a:latin typeface="Courier"/>
                <a:cs typeface="Courier"/>
              </a:rPr>
              <a:t>xxxxxxx</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xxxxxxxxxxxxxxxxxxx</a:t>
            </a:r>
            <a:r>
              <a:rPr lang="en-US" sz="2666" dirty="0">
                <a:solidFill>
                  <a:schemeClr val="tx2">
                    <a:lumMod val="75000"/>
                  </a:schemeClr>
                </a:solidFill>
                <a:latin typeface="Courier"/>
                <a:cs typeface="Courier"/>
              </a:rPr>
              <a:t> </a:t>
            </a:r>
            <a:r>
              <a:rPr lang="en-US" sz="2666" b="1" dirty="0">
                <a:latin typeface="Courier"/>
                <a:cs typeface="Courier"/>
              </a:rPr>
              <a:t>fun</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xxxxxxxxxxxxx</a:t>
            </a:r>
            <a:r>
              <a:rPr lang="en-US" sz="2666" dirty="0">
                <a:solidFill>
                  <a:schemeClr val="tx2">
                    <a:lumMod val="75000"/>
                  </a:schemeClr>
                </a:solidFill>
                <a:latin typeface="Courier"/>
                <a:cs typeface="Courier"/>
              </a:rPr>
              <a:t> </a:t>
            </a:r>
            <a:r>
              <a:rPr lang="en-US" sz="2666" b="1" dirty="0">
                <a:latin typeface="Courier"/>
                <a:cs typeface="Courier"/>
              </a:rPr>
              <a:t>whimsical</a:t>
            </a:r>
            <a:r>
              <a:rPr lang="en-US" sz="2666" dirty="0">
                <a:latin typeface="Courier"/>
                <a:cs typeface="Courier"/>
              </a:rPr>
              <a:t> </a:t>
            </a:r>
            <a:r>
              <a:rPr lang="en-US" sz="2666" dirty="0" err="1">
                <a:solidFill>
                  <a:schemeClr val="tx2">
                    <a:lumMod val="75000"/>
                  </a:schemeClr>
                </a:solidFill>
                <a:latin typeface="Courier"/>
                <a:cs typeface="Courier"/>
              </a:rPr>
              <a:t>xxxx</a:t>
            </a:r>
            <a:r>
              <a:rPr lang="en-US" sz="2666" dirty="0">
                <a:solidFill>
                  <a:schemeClr val="tx2">
                    <a:lumMod val="75000"/>
                  </a:schemeClr>
                </a:solidFill>
                <a:latin typeface="Courier"/>
                <a:cs typeface="Courier"/>
              </a:rPr>
              <a:t> </a:t>
            </a:r>
            <a:r>
              <a:rPr lang="en-US" sz="2666" b="1" dirty="0">
                <a:latin typeface="Courier"/>
                <a:cs typeface="Courier"/>
              </a:rPr>
              <a:t>romantic</a:t>
            </a:r>
            <a:r>
              <a:rPr lang="en-US" sz="2666" dirty="0">
                <a:latin typeface="Courier"/>
                <a:cs typeface="Courier"/>
              </a:rPr>
              <a:t> </a:t>
            </a:r>
            <a:r>
              <a:rPr lang="en-US" sz="2666" dirty="0" err="1">
                <a:solidFill>
                  <a:schemeClr val="tx2">
                    <a:lumMod val="75000"/>
                  </a:schemeClr>
                </a:solidFill>
                <a:latin typeface="Courier"/>
                <a:cs typeface="Courier"/>
              </a:rPr>
              <a:t>xxxx</a:t>
            </a:r>
            <a:r>
              <a:rPr lang="en-US" sz="2666" dirty="0">
                <a:solidFill>
                  <a:schemeClr val="tx2">
                    <a:lumMod val="75000"/>
                  </a:schemeClr>
                </a:solidFill>
                <a:latin typeface="Courier"/>
                <a:cs typeface="Courier"/>
              </a:rPr>
              <a:t>  </a:t>
            </a:r>
            <a:r>
              <a:rPr lang="en-US" sz="2666" b="1" dirty="0">
                <a:latin typeface="Courier"/>
                <a:cs typeface="Courier"/>
              </a:rPr>
              <a:t>laughing</a:t>
            </a:r>
            <a:r>
              <a:rPr lang="en-US" sz="2666" dirty="0">
                <a:latin typeface="Courier"/>
                <a:cs typeface="Courier"/>
              </a:rPr>
              <a:t> </a:t>
            </a:r>
            <a:r>
              <a:rPr lang="en-US" sz="2666" dirty="0" err="1">
                <a:solidFill>
                  <a:schemeClr val="tx2">
                    <a:lumMod val="75000"/>
                  </a:schemeClr>
                </a:solidFill>
                <a:latin typeface="Courier"/>
                <a:cs typeface="Courier"/>
              </a:rPr>
              <a:t>xxxxxxxxxxxxxxxxxxxxxxxxxxxxxxxxxxxxxxxxxxxx</a:t>
            </a:r>
            <a:r>
              <a:rPr lang="en-US" sz="2666" dirty="0">
                <a:solidFill>
                  <a:schemeClr val="tx2">
                    <a:lumMod val="75000"/>
                  </a:schemeClr>
                </a:solidFill>
                <a:latin typeface="Courier"/>
                <a:cs typeface="Courier"/>
              </a:rPr>
              <a:t> </a:t>
            </a:r>
            <a:r>
              <a:rPr lang="en-US" sz="2666" b="1" dirty="0">
                <a:latin typeface="Courier"/>
                <a:cs typeface="Courier"/>
              </a:rPr>
              <a:t>recommend</a:t>
            </a:r>
            <a:r>
              <a:rPr lang="en-US" sz="2666" dirty="0">
                <a:latin typeface="Courier"/>
                <a:cs typeface="Courier"/>
              </a:rPr>
              <a:t> </a:t>
            </a:r>
            <a:r>
              <a:rPr lang="en-US" sz="2666" dirty="0" err="1">
                <a:solidFill>
                  <a:schemeClr val="tx2">
                    <a:lumMod val="75000"/>
                  </a:schemeClr>
                </a:solidFill>
                <a:latin typeface="Courier"/>
                <a:cs typeface="Courier"/>
              </a:rPr>
              <a:t>xxxxx</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xxxxxxxxxxxxxxxxxxxxxxxxxxxxxxxx</a:t>
            </a:r>
            <a:r>
              <a:rPr lang="en-US" sz="2666" dirty="0">
                <a:solidFill>
                  <a:schemeClr val="tx2">
                    <a:lumMod val="75000"/>
                  </a:schemeClr>
                </a:solidFill>
                <a:latin typeface="Courier"/>
                <a:cs typeface="Courier"/>
              </a:rPr>
              <a:t> </a:t>
            </a:r>
            <a:r>
              <a:rPr lang="en-US" sz="2666" b="1" dirty="0">
                <a:latin typeface="Courier"/>
                <a:cs typeface="Courier"/>
              </a:rPr>
              <a:t>several</a:t>
            </a:r>
            <a:r>
              <a:rPr lang="en-US" sz="2666" dirty="0">
                <a:latin typeface="Courier"/>
                <a:cs typeface="Courier"/>
              </a:rPr>
              <a:t> </a:t>
            </a:r>
            <a:r>
              <a:rPr lang="en-US" sz="2666" dirty="0" err="1">
                <a:solidFill>
                  <a:schemeClr val="tx2">
                    <a:lumMod val="75000"/>
                  </a:schemeClr>
                </a:solidFill>
                <a:latin typeface="Courier"/>
                <a:cs typeface="Courier"/>
              </a:rPr>
              <a:t>xxxxxxxxxxxxxxxxx</a:t>
            </a:r>
            <a:r>
              <a:rPr lang="en-US" sz="2666" dirty="0">
                <a:solidFill>
                  <a:schemeClr val="tx2">
                    <a:lumMod val="75000"/>
                  </a:schemeClr>
                </a:solidFill>
                <a:latin typeface="Courier"/>
                <a:cs typeface="Courier"/>
              </a:rPr>
              <a:t> </a:t>
            </a:r>
            <a:r>
              <a:rPr lang="en-US" sz="2666" dirty="0" err="1">
                <a:solidFill>
                  <a:schemeClr val="tx2">
                    <a:lumMod val="75000"/>
                  </a:schemeClr>
                </a:solidFill>
                <a:latin typeface="Courier"/>
                <a:cs typeface="Courier"/>
              </a:rPr>
              <a:t>xxxxx</a:t>
            </a:r>
            <a:r>
              <a:rPr lang="en-US" sz="2666" dirty="0">
                <a:solidFill>
                  <a:schemeClr val="tx2">
                    <a:lumMod val="75000"/>
                  </a:schemeClr>
                </a:solidFill>
                <a:latin typeface="Courier"/>
                <a:cs typeface="Courier"/>
              </a:rPr>
              <a:t>  </a:t>
            </a:r>
            <a:r>
              <a:rPr lang="en-US" sz="2666" b="1" dirty="0">
                <a:latin typeface="Courier"/>
                <a:cs typeface="Courier"/>
              </a:rPr>
              <a:t>happy</a:t>
            </a:r>
            <a:r>
              <a:rPr lang="en-US" sz="2666" dirty="0">
                <a:latin typeface="Courier"/>
                <a:cs typeface="Courier"/>
              </a:rPr>
              <a:t> </a:t>
            </a:r>
            <a:r>
              <a:rPr lang="en-US" sz="2666" dirty="0" err="1">
                <a:solidFill>
                  <a:schemeClr val="tx2">
                    <a:lumMod val="75000"/>
                  </a:schemeClr>
                </a:solidFill>
                <a:latin typeface="Courier"/>
                <a:cs typeface="Courier"/>
              </a:rPr>
              <a:t>xxxxxxxxx</a:t>
            </a:r>
            <a:r>
              <a:rPr lang="en-US" sz="2666" dirty="0">
                <a:solidFill>
                  <a:schemeClr val="tx2">
                    <a:lumMod val="75000"/>
                  </a:schemeClr>
                </a:solidFill>
                <a:latin typeface="Courier"/>
                <a:cs typeface="Courier"/>
              </a:rPr>
              <a:t> </a:t>
            </a:r>
            <a:r>
              <a:rPr lang="en-US" sz="2666" b="1" dirty="0">
                <a:latin typeface="Courier"/>
                <a:cs typeface="Courier"/>
              </a:rPr>
              <a:t>again</a:t>
            </a:r>
            <a:r>
              <a:rPr lang="en-US" sz="2666" dirty="0">
                <a:latin typeface="Courier"/>
                <a:cs typeface="Courier"/>
              </a:rPr>
              <a:t> </a:t>
            </a:r>
            <a:r>
              <a:rPr lang="en-US" sz="2666" dirty="0" err="1">
                <a:solidFill>
                  <a:schemeClr val="tx2">
                    <a:lumMod val="75000"/>
                  </a:schemeClr>
                </a:solidFill>
                <a:latin typeface="Courier"/>
                <a:cs typeface="Courier"/>
              </a:rPr>
              <a:t>xxxxxxxxxxxxxxxxxxxxxxxxxxxxxxxxxxxxxxxxxxxxxxx</a:t>
            </a:r>
            <a:endParaRPr lang="en-US" sz="2666" dirty="0">
              <a:latin typeface="Courier"/>
              <a:cs typeface="Courier"/>
            </a:endParaRPr>
          </a:p>
        </p:txBody>
      </p:sp>
      <p:sp>
        <p:nvSpPr>
          <p:cNvPr id="9" name="Text Box 5">
            <a:extLst>
              <a:ext uri="{FF2B5EF4-FFF2-40B4-BE49-F238E27FC236}">
                <a16:creationId xmlns:a16="http://schemas.microsoft.com/office/drawing/2014/main" id="{0734F7BA-A95B-F209-0151-221DD8D2EF68}"/>
              </a:ext>
            </a:extLst>
          </p:cNvPr>
          <p:cNvSpPr txBox="1">
            <a:spLocks noChangeArrowheads="1"/>
          </p:cNvSpPr>
          <p:nvPr/>
        </p:nvSpPr>
        <p:spPr bwMode="auto">
          <a:xfrm>
            <a:off x="609442" y="2311691"/>
            <a:ext cx="1828322" cy="2266774"/>
          </a:xfrm>
          <a:prstGeom prst="rect">
            <a:avLst/>
          </a:prstGeom>
          <a:noFill/>
          <a:ln w="25400">
            <a:noFill/>
            <a:miter lim="800000"/>
            <a:headEnd/>
            <a:tailEnd/>
          </a:ln>
        </p:spPr>
        <p:txBody>
          <a:bodyPr wrap="square">
            <a:prstTxWarp prst="textNoShape">
              <a:avLst/>
            </a:prstTxWarp>
            <a:spAutoFit/>
          </a:bodyPr>
          <a:lstStyle/>
          <a:p>
            <a:r>
              <a:rPr lang="en-US" sz="14130" dirty="0" err="1">
                <a:latin typeface="Lucida Grande"/>
                <a:ea typeface="Lucida Grande"/>
                <a:cs typeface="Lucida Grande"/>
              </a:rPr>
              <a:t>γ</a:t>
            </a:r>
            <a:r>
              <a:rPr lang="en-US" sz="14130" dirty="0"/>
              <a:t>(</a:t>
            </a:r>
          </a:p>
        </p:txBody>
      </p:sp>
      <p:sp>
        <p:nvSpPr>
          <p:cNvPr id="10" name="Text Box 6">
            <a:extLst>
              <a:ext uri="{FF2B5EF4-FFF2-40B4-BE49-F238E27FC236}">
                <a16:creationId xmlns:a16="http://schemas.microsoft.com/office/drawing/2014/main" id="{59D647FC-4D83-4BC2-2324-38D04DFD9E6A}"/>
              </a:ext>
            </a:extLst>
          </p:cNvPr>
          <p:cNvSpPr txBox="1">
            <a:spLocks noChangeArrowheads="1"/>
          </p:cNvSpPr>
          <p:nvPr/>
        </p:nvSpPr>
        <p:spPr bwMode="auto">
          <a:xfrm>
            <a:off x="8974816" y="2451989"/>
            <a:ext cx="2452916" cy="2266774"/>
          </a:xfrm>
          <a:prstGeom prst="rect">
            <a:avLst/>
          </a:prstGeom>
          <a:noFill/>
          <a:ln w="25400">
            <a:noFill/>
            <a:miter lim="800000"/>
            <a:headEnd/>
            <a:tailEnd/>
          </a:ln>
        </p:spPr>
        <p:txBody>
          <a:bodyPr wrap="none">
            <a:prstTxWarp prst="textNoShape">
              <a:avLst/>
            </a:prstTxWarp>
            <a:spAutoFit/>
          </a:bodyPr>
          <a:lstStyle/>
          <a:p>
            <a:r>
              <a:rPr lang="en-US" sz="14130" dirty="0"/>
              <a:t>)=c</a:t>
            </a:r>
          </a:p>
        </p:txBody>
      </p:sp>
    </p:spTree>
    <p:extLst>
      <p:ext uri="{BB962C8B-B14F-4D97-AF65-F5344CB8AC3E}">
        <p14:creationId xmlns:p14="http://schemas.microsoft.com/office/powerpoint/2010/main" val="1217505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B4184-3AD6-30C7-7750-56E422F743C4}"/>
              </a:ext>
            </a:extLst>
          </p:cNvPr>
          <p:cNvSpPr>
            <a:spLocks noGrp="1"/>
          </p:cNvSpPr>
          <p:nvPr>
            <p:ph type="title"/>
          </p:nvPr>
        </p:nvSpPr>
        <p:spPr/>
        <p:txBody>
          <a:bodyPr/>
          <a:lstStyle/>
          <a:p>
            <a:r>
              <a:rPr lang="en-US" altLang="zh-CN" dirty="0"/>
              <a:t>The bag of words representation</a:t>
            </a:r>
            <a:endParaRPr kumimoji="1" lang="zh-CN" altLang="en-US" dirty="0"/>
          </a:p>
        </p:txBody>
      </p:sp>
      <p:sp>
        <p:nvSpPr>
          <p:cNvPr id="4" name="Rectangle 4">
            <a:extLst>
              <a:ext uri="{FF2B5EF4-FFF2-40B4-BE49-F238E27FC236}">
                <a16:creationId xmlns:a16="http://schemas.microsoft.com/office/drawing/2014/main" id="{759AD617-A8F4-3BA7-4EBA-A996B964BE0C}"/>
              </a:ext>
            </a:extLst>
          </p:cNvPr>
          <p:cNvSpPr>
            <a:spLocks noChangeArrowheads="1"/>
          </p:cNvSpPr>
          <p:nvPr/>
        </p:nvSpPr>
        <p:spPr bwMode="auto">
          <a:xfrm>
            <a:off x="2539338" y="1803823"/>
            <a:ext cx="6500707" cy="4367662"/>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666" dirty="0">
              <a:latin typeface="Courier"/>
              <a:cs typeface="Courier"/>
            </a:endParaRPr>
          </a:p>
        </p:txBody>
      </p:sp>
      <p:sp>
        <p:nvSpPr>
          <p:cNvPr id="5" name="Text Box 5">
            <a:extLst>
              <a:ext uri="{FF2B5EF4-FFF2-40B4-BE49-F238E27FC236}">
                <a16:creationId xmlns:a16="http://schemas.microsoft.com/office/drawing/2014/main" id="{B60B5A26-D3FA-E511-876C-3D9B447551B0}"/>
              </a:ext>
            </a:extLst>
          </p:cNvPr>
          <p:cNvSpPr txBox="1">
            <a:spLocks noChangeArrowheads="1"/>
          </p:cNvSpPr>
          <p:nvPr/>
        </p:nvSpPr>
        <p:spPr bwMode="auto">
          <a:xfrm>
            <a:off x="609442" y="2311691"/>
            <a:ext cx="1828322" cy="2266774"/>
          </a:xfrm>
          <a:prstGeom prst="rect">
            <a:avLst/>
          </a:prstGeom>
          <a:noFill/>
          <a:ln w="25400">
            <a:noFill/>
            <a:miter lim="800000"/>
            <a:headEnd/>
            <a:tailEnd/>
          </a:ln>
        </p:spPr>
        <p:txBody>
          <a:bodyPr wrap="square">
            <a:prstTxWarp prst="textNoShape">
              <a:avLst/>
            </a:prstTxWarp>
            <a:spAutoFit/>
          </a:bodyPr>
          <a:lstStyle/>
          <a:p>
            <a:r>
              <a:rPr lang="en-US" sz="14130" dirty="0" err="1">
                <a:latin typeface="Lucida Grande"/>
                <a:ea typeface="Lucida Grande"/>
                <a:cs typeface="Lucida Grande"/>
              </a:rPr>
              <a:t>γ</a:t>
            </a:r>
            <a:r>
              <a:rPr lang="en-US" sz="14130" dirty="0"/>
              <a:t>(</a:t>
            </a:r>
          </a:p>
        </p:txBody>
      </p:sp>
      <p:sp>
        <p:nvSpPr>
          <p:cNvPr id="6" name="Text Box 6">
            <a:extLst>
              <a:ext uri="{FF2B5EF4-FFF2-40B4-BE49-F238E27FC236}">
                <a16:creationId xmlns:a16="http://schemas.microsoft.com/office/drawing/2014/main" id="{D184949F-7C48-4C0E-48F6-8587BDC62050}"/>
              </a:ext>
            </a:extLst>
          </p:cNvPr>
          <p:cNvSpPr txBox="1">
            <a:spLocks noChangeArrowheads="1"/>
          </p:cNvSpPr>
          <p:nvPr/>
        </p:nvSpPr>
        <p:spPr bwMode="auto">
          <a:xfrm>
            <a:off x="8974816" y="2451989"/>
            <a:ext cx="2452916" cy="2266774"/>
          </a:xfrm>
          <a:prstGeom prst="rect">
            <a:avLst/>
          </a:prstGeom>
          <a:noFill/>
          <a:ln w="25400">
            <a:noFill/>
            <a:miter lim="800000"/>
            <a:headEnd/>
            <a:tailEnd/>
          </a:ln>
        </p:spPr>
        <p:txBody>
          <a:bodyPr wrap="none">
            <a:prstTxWarp prst="textNoShape">
              <a:avLst/>
            </a:prstTxWarp>
            <a:spAutoFit/>
          </a:bodyPr>
          <a:lstStyle/>
          <a:p>
            <a:r>
              <a:rPr lang="en-US" sz="14130" dirty="0"/>
              <a:t>)=c</a:t>
            </a:r>
          </a:p>
        </p:txBody>
      </p:sp>
      <p:graphicFrame>
        <p:nvGraphicFramePr>
          <p:cNvPr id="7" name="Group 44">
            <a:extLst>
              <a:ext uri="{FF2B5EF4-FFF2-40B4-BE49-F238E27FC236}">
                <a16:creationId xmlns:a16="http://schemas.microsoft.com/office/drawing/2014/main" id="{03FF5C97-B050-FB91-FF8C-7DAFE546C164}"/>
              </a:ext>
            </a:extLst>
          </p:cNvPr>
          <p:cNvGraphicFramePr>
            <a:graphicFrameLocks noGrp="1"/>
          </p:cNvGraphicFramePr>
          <p:nvPr>
            <p:extLst>
              <p:ext uri="{D42A27DB-BD31-4B8C-83A1-F6EECF244321}">
                <p14:modId xmlns:p14="http://schemas.microsoft.com/office/powerpoint/2010/main" val="1597760798"/>
              </p:ext>
            </p:extLst>
          </p:nvPr>
        </p:nvGraphicFramePr>
        <p:xfrm>
          <a:off x="2539338" y="1803823"/>
          <a:ext cx="6500707" cy="4377823"/>
        </p:xfrm>
        <a:graphic>
          <a:graphicData uri="http://schemas.openxmlformats.org/drawingml/2006/table">
            <a:tbl>
              <a:tblPr/>
              <a:tblGrid>
                <a:gridCol w="3900424">
                  <a:extLst>
                    <a:ext uri="{9D8B030D-6E8A-4147-A177-3AD203B41FA5}">
                      <a16:colId xmlns:a16="http://schemas.microsoft.com/office/drawing/2014/main" val="20000"/>
                    </a:ext>
                  </a:extLst>
                </a:gridCol>
                <a:gridCol w="2600283">
                  <a:extLst>
                    <a:ext uri="{9D8B030D-6E8A-4147-A177-3AD203B41FA5}">
                      <a16:colId xmlns:a16="http://schemas.microsoft.com/office/drawing/2014/main" val="20001"/>
                    </a:ext>
                  </a:extLst>
                </a:gridCol>
              </a:tblGrid>
              <a:tr h="6602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great</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2</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0"/>
                  </a:ext>
                </a:extLst>
              </a:tr>
              <a:tr h="8328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love</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2</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1"/>
                  </a:ext>
                </a:extLst>
              </a:tr>
              <a:tr h="8024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recommend</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a:ln>
                            <a:noFill/>
                          </a:ln>
                          <a:solidFill>
                            <a:schemeClr val="tx1"/>
                          </a:solidFill>
                          <a:effectLst/>
                          <a:highlight>
                            <a:srgbClr val="FF0000"/>
                          </a:highlight>
                          <a:latin typeface="Courier"/>
                          <a:ea typeface="Arial" charset="0"/>
                          <a:cs typeface="Courier"/>
                        </a:rPr>
                        <a:t>1</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2"/>
                  </a:ext>
                </a:extLst>
              </a:tr>
              <a:tr h="6602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laugh</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1</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3"/>
                  </a:ext>
                </a:extLst>
              </a:tr>
              <a:tr h="7516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happy</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1</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4"/>
                  </a:ext>
                </a:extLst>
              </a:tr>
              <a:tr h="670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highlight>
                            <a:srgbClr val="FF0000"/>
                          </a:highlight>
                          <a:latin typeface="Courier"/>
                          <a:ea typeface="Arial" charset="0"/>
                          <a:cs typeface="Courier"/>
                        </a:rPr>
                        <a:t>...</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3616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CC99C-FC80-BD0B-35DA-097848E4E831}"/>
              </a:ext>
            </a:extLst>
          </p:cNvPr>
          <p:cNvSpPr>
            <a:spLocks noGrp="1"/>
          </p:cNvSpPr>
          <p:nvPr>
            <p:ph type="title"/>
          </p:nvPr>
        </p:nvSpPr>
        <p:spPr/>
        <p:txBody>
          <a:bodyPr/>
          <a:lstStyle/>
          <a:p>
            <a:r>
              <a:rPr lang="en-US" altLang="zh-CN" dirty="0">
                <a:latin typeface="+mj-lt"/>
              </a:rPr>
              <a:t>Bayes’ Rule Applied to Documents and Classes</a:t>
            </a:r>
            <a:endParaRPr kumimoji="1" lang="zh-CN" altLang="en-US" dirty="0"/>
          </a:p>
        </p:txBody>
      </p:sp>
      <p:sp>
        <p:nvSpPr>
          <p:cNvPr id="3" name="内容占位符 2">
            <a:extLst>
              <a:ext uri="{FF2B5EF4-FFF2-40B4-BE49-F238E27FC236}">
                <a16:creationId xmlns:a16="http://schemas.microsoft.com/office/drawing/2014/main" id="{F65047E9-9C0E-437D-2E5D-078913A7D965}"/>
              </a:ext>
            </a:extLst>
          </p:cNvPr>
          <p:cNvSpPr>
            <a:spLocks noGrp="1"/>
          </p:cNvSpPr>
          <p:nvPr>
            <p:ph idx="1"/>
          </p:nvPr>
        </p:nvSpPr>
        <p:spPr/>
        <p:txBody>
          <a:bodyPr/>
          <a:lstStyle/>
          <a:p>
            <a:r>
              <a:rPr kumimoji="1" lang="en" altLang="zh-CN" dirty="0">
                <a:latin typeface="Arial" panose="020B0604020202020204" pitchFamily="34" charset="0"/>
              </a:rPr>
              <a:t>For a document d and a class c</a:t>
            </a:r>
          </a:p>
          <a:p>
            <a:pPr marL="0" indent="0">
              <a:buNone/>
            </a:pPr>
            <a:endParaRPr kumimoji="1" lang="en" altLang="zh-CN" dirty="0"/>
          </a:p>
        </p:txBody>
      </p:sp>
      <p:graphicFrame>
        <p:nvGraphicFramePr>
          <p:cNvPr id="5" name="Object 3">
            <a:extLst>
              <a:ext uri="{FF2B5EF4-FFF2-40B4-BE49-F238E27FC236}">
                <a16:creationId xmlns:a16="http://schemas.microsoft.com/office/drawing/2014/main" id="{64CA44C4-4C3E-1F60-5F54-94C7D63B2D5C}"/>
              </a:ext>
            </a:extLst>
          </p:cNvPr>
          <p:cNvGraphicFramePr>
            <a:graphicFrameLocks noChangeAspect="1"/>
          </p:cNvGraphicFramePr>
          <p:nvPr>
            <p:extLst>
              <p:ext uri="{D42A27DB-BD31-4B8C-83A1-F6EECF244321}">
                <p14:modId xmlns:p14="http://schemas.microsoft.com/office/powerpoint/2010/main" val="1529125594"/>
              </p:ext>
            </p:extLst>
          </p:nvPr>
        </p:nvGraphicFramePr>
        <p:xfrm>
          <a:off x="838200" y="1752600"/>
          <a:ext cx="5428675" cy="1149050"/>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838200" y="1752600"/>
                        <a:ext cx="5428675" cy="1149050"/>
                      </a:xfrm>
                      <a:prstGeom prst="rect">
                        <a:avLst/>
                      </a:prstGeom>
                      <a:solidFill>
                        <a:schemeClr val="bg2"/>
                      </a:solidFill>
                      <a:ln>
                        <a:noFill/>
                      </a:ln>
                      <a:effectLst/>
                    </p:spPr>
                  </p:pic>
                </p:oleObj>
              </mc:Fallback>
            </mc:AlternateContent>
          </a:graphicData>
        </a:graphic>
      </p:graphicFrame>
      <p:graphicFrame>
        <p:nvGraphicFramePr>
          <p:cNvPr id="6" name="Object 3">
            <a:extLst>
              <a:ext uri="{FF2B5EF4-FFF2-40B4-BE49-F238E27FC236}">
                <a16:creationId xmlns:a16="http://schemas.microsoft.com/office/drawing/2014/main" id="{28032E5B-BE9D-72F1-9F0D-C4371886A4C5}"/>
              </a:ext>
            </a:extLst>
          </p:cNvPr>
          <p:cNvGraphicFramePr>
            <a:graphicFrameLocks noChangeAspect="1"/>
          </p:cNvGraphicFramePr>
          <p:nvPr>
            <p:extLst>
              <p:ext uri="{D42A27DB-BD31-4B8C-83A1-F6EECF244321}">
                <p14:modId xmlns:p14="http://schemas.microsoft.com/office/powerpoint/2010/main" val="1956609269"/>
              </p:ext>
            </p:extLst>
          </p:nvPr>
        </p:nvGraphicFramePr>
        <p:xfrm>
          <a:off x="838200" y="3148696"/>
          <a:ext cx="5346049" cy="1625177"/>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838200" y="3148696"/>
                        <a:ext cx="5346049" cy="1625177"/>
                      </a:xfrm>
                      <a:prstGeom prst="rect">
                        <a:avLst/>
                      </a:prstGeom>
                      <a:solidFill>
                        <a:schemeClr val="bg2"/>
                      </a:solidFill>
                      <a:ln>
                        <a:noFill/>
                      </a:ln>
                      <a:effectLst/>
                    </p:spPr>
                  </p:pic>
                </p:oleObj>
              </mc:Fallback>
            </mc:AlternateContent>
          </a:graphicData>
        </a:graphic>
      </p:graphicFrame>
      <p:graphicFrame>
        <p:nvGraphicFramePr>
          <p:cNvPr id="7" name="Object 3">
            <a:extLst>
              <a:ext uri="{FF2B5EF4-FFF2-40B4-BE49-F238E27FC236}">
                <a16:creationId xmlns:a16="http://schemas.microsoft.com/office/drawing/2014/main" id="{8DF13ED8-D565-0940-8EAB-267480EC1175}"/>
              </a:ext>
            </a:extLst>
          </p:cNvPr>
          <p:cNvGraphicFramePr>
            <a:graphicFrameLocks noChangeAspect="1"/>
          </p:cNvGraphicFramePr>
          <p:nvPr>
            <p:extLst>
              <p:ext uri="{D42A27DB-BD31-4B8C-83A1-F6EECF244321}">
                <p14:modId xmlns:p14="http://schemas.microsoft.com/office/powerpoint/2010/main" val="4196484478"/>
              </p:ext>
            </p:extLst>
          </p:nvPr>
        </p:nvGraphicFramePr>
        <p:xfrm>
          <a:off x="838200" y="4971789"/>
          <a:ext cx="5428675" cy="114905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838200" y="4971789"/>
                        <a:ext cx="5428675" cy="1149050"/>
                      </a:xfrm>
                      <a:prstGeom prst="rect">
                        <a:avLst/>
                      </a:prstGeom>
                      <a:solidFill>
                        <a:schemeClr val="bg2"/>
                      </a:solidFill>
                      <a:ln>
                        <a:noFill/>
                      </a:ln>
                      <a:effectLst/>
                    </p:spPr>
                  </p:pic>
                </p:oleObj>
              </mc:Fallback>
            </mc:AlternateContent>
          </a:graphicData>
        </a:graphic>
      </p:graphicFrame>
      <p:sp>
        <p:nvSpPr>
          <p:cNvPr id="8" name="Text Box 16">
            <a:extLst>
              <a:ext uri="{FF2B5EF4-FFF2-40B4-BE49-F238E27FC236}">
                <a16:creationId xmlns:a16="http://schemas.microsoft.com/office/drawing/2014/main" id="{46864F3C-26E4-8512-862C-934B6622F7BD}"/>
              </a:ext>
            </a:extLst>
          </p:cNvPr>
          <p:cNvSpPr txBox="1">
            <a:spLocks noChangeArrowheads="1"/>
          </p:cNvSpPr>
          <p:nvPr/>
        </p:nvSpPr>
        <p:spPr bwMode="auto">
          <a:xfrm>
            <a:off x="7035218" y="1867711"/>
            <a:ext cx="3250353" cy="1077026"/>
          </a:xfrm>
          <a:prstGeom prst="rect">
            <a:avLst/>
          </a:prstGeom>
          <a:solidFill>
            <a:schemeClr val="bg2">
              <a:lumMod val="25000"/>
              <a:lumOff val="75000"/>
            </a:schemeClr>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MAP is “maximum a posteriori”  = most likely class</a:t>
            </a:r>
          </a:p>
        </p:txBody>
      </p:sp>
      <p:sp>
        <p:nvSpPr>
          <p:cNvPr id="9" name="Text Box 16">
            <a:extLst>
              <a:ext uri="{FF2B5EF4-FFF2-40B4-BE49-F238E27FC236}">
                <a16:creationId xmlns:a16="http://schemas.microsoft.com/office/drawing/2014/main" id="{8EBB58E3-974D-AE5D-5C9A-2F366698D96F}"/>
              </a:ext>
            </a:extLst>
          </p:cNvPr>
          <p:cNvSpPr txBox="1">
            <a:spLocks noChangeArrowheads="1"/>
          </p:cNvSpPr>
          <p:nvPr/>
        </p:nvSpPr>
        <p:spPr bwMode="auto">
          <a:xfrm>
            <a:off x="7164105" y="3623799"/>
            <a:ext cx="2234618" cy="420564"/>
          </a:xfrm>
          <a:prstGeom prst="rect">
            <a:avLst/>
          </a:prstGeom>
          <a:solidFill>
            <a:schemeClr val="bg2">
              <a:lumMod val="25000"/>
              <a:lumOff val="75000"/>
            </a:schemeClr>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Bayes Rule</a:t>
            </a:r>
          </a:p>
        </p:txBody>
      </p:sp>
      <p:sp>
        <p:nvSpPr>
          <p:cNvPr id="10" name="Text Box 16">
            <a:extLst>
              <a:ext uri="{FF2B5EF4-FFF2-40B4-BE49-F238E27FC236}">
                <a16:creationId xmlns:a16="http://schemas.microsoft.com/office/drawing/2014/main" id="{04BF561D-7942-8218-62C4-4C64378E04F1}"/>
              </a:ext>
            </a:extLst>
          </p:cNvPr>
          <p:cNvSpPr txBox="1">
            <a:spLocks noChangeArrowheads="1"/>
          </p:cNvSpPr>
          <p:nvPr/>
        </p:nvSpPr>
        <p:spPr bwMode="auto">
          <a:xfrm>
            <a:off x="7164105" y="5171916"/>
            <a:ext cx="2234618" cy="748795"/>
          </a:xfrm>
          <a:prstGeom prst="rect">
            <a:avLst/>
          </a:prstGeom>
          <a:solidFill>
            <a:schemeClr val="bg2">
              <a:lumMod val="25000"/>
              <a:lumOff val="75000"/>
            </a:schemeClr>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Dropping the denominator</a:t>
            </a:r>
          </a:p>
        </p:txBody>
      </p:sp>
    </p:spTree>
    <p:extLst>
      <p:ext uri="{BB962C8B-B14F-4D97-AF65-F5344CB8AC3E}">
        <p14:creationId xmlns:p14="http://schemas.microsoft.com/office/powerpoint/2010/main" val="35604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2B024-EF0A-8AB8-EF1C-5F5EA9F0942F}"/>
              </a:ext>
            </a:extLst>
          </p:cNvPr>
          <p:cNvSpPr>
            <a:spLocks noGrp="1"/>
          </p:cNvSpPr>
          <p:nvPr>
            <p:ph type="title"/>
          </p:nvPr>
        </p:nvSpPr>
        <p:spPr/>
        <p:txBody>
          <a:bodyPr/>
          <a:lstStyle/>
          <a:p>
            <a:r>
              <a:rPr kumimoji="1" lang="en" altLang="zh-CN" dirty="0"/>
              <a:t>A General Workflow of Text Classification</a:t>
            </a:r>
            <a:endParaRPr kumimoji="1" lang="zh-CN" altLang="en-US" dirty="0"/>
          </a:p>
        </p:txBody>
      </p:sp>
      <p:pic>
        <p:nvPicPr>
          <p:cNvPr id="4" name="内容占位符 3">
            <a:extLst>
              <a:ext uri="{FF2B5EF4-FFF2-40B4-BE49-F238E27FC236}">
                <a16:creationId xmlns:a16="http://schemas.microsoft.com/office/drawing/2014/main" id="{8EA444DF-65A1-C862-3675-E0A354C9AD00}"/>
              </a:ext>
            </a:extLst>
          </p:cNvPr>
          <p:cNvPicPr>
            <a:picLocks noGrp="1" noChangeAspect="1"/>
          </p:cNvPicPr>
          <p:nvPr>
            <p:ph idx="1"/>
          </p:nvPr>
        </p:nvPicPr>
        <p:blipFill>
          <a:blip r:embed="rId2"/>
          <a:stretch>
            <a:fillRect/>
          </a:stretch>
        </p:blipFill>
        <p:spPr>
          <a:xfrm>
            <a:off x="1796523" y="1371600"/>
            <a:ext cx="8598954" cy="4710910"/>
          </a:xfrm>
          <a:prstGeom prst="rect">
            <a:avLst/>
          </a:prstGeom>
        </p:spPr>
      </p:pic>
    </p:spTree>
    <p:extLst>
      <p:ext uri="{BB962C8B-B14F-4D97-AF65-F5344CB8AC3E}">
        <p14:creationId xmlns:p14="http://schemas.microsoft.com/office/powerpoint/2010/main" val="384414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8027F-F2F0-E512-4BB5-32E9F54B6CFA}"/>
              </a:ext>
            </a:extLst>
          </p:cNvPr>
          <p:cNvSpPr>
            <a:spLocks noGrp="1"/>
          </p:cNvSpPr>
          <p:nvPr>
            <p:ph type="title"/>
          </p:nvPr>
        </p:nvSpPr>
        <p:spPr/>
        <p:txBody>
          <a:bodyPr/>
          <a:lstStyle/>
          <a:p>
            <a:r>
              <a:rPr kumimoji="1" lang="en" altLang="zh-CN" dirty="0"/>
              <a:t>A Simple Example</a:t>
            </a:r>
            <a:endParaRPr kumimoji="1" lang="zh-CN" altLang="en-US" dirty="0"/>
          </a:p>
        </p:txBody>
      </p:sp>
      <p:pic>
        <p:nvPicPr>
          <p:cNvPr id="4" name="内容占位符 3">
            <a:extLst>
              <a:ext uri="{FF2B5EF4-FFF2-40B4-BE49-F238E27FC236}">
                <a16:creationId xmlns:a16="http://schemas.microsoft.com/office/drawing/2014/main" id="{A9DE2E3E-5626-5D78-C2AF-3516B43B4AB4}"/>
              </a:ext>
            </a:extLst>
          </p:cNvPr>
          <p:cNvPicPr>
            <a:picLocks noGrp="1" noChangeAspect="1"/>
          </p:cNvPicPr>
          <p:nvPr>
            <p:ph idx="1"/>
          </p:nvPr>
        </p:nvPicPr>
        <p:blipFill>
          <a:blip r:embed="rId2"/>
          <a:stretch>
            <a:fillRect/>
          </a:stretch>
        </p:blipFill>
        <p:spPr>
          <a:xfrm>
            <a:off x="631340" y="1248199"/>
            <a:ext cx="10927201" cy="4361601"/>
          </a:xfrm>
          <a:prstGeom prst="rect">
            <a:avLst/>
          </a:prstGeom>
        </p:spPr>
      </p:pic>
    </p:spTree>
    <p:extLst>
      <p:ext uri="{BB962C8B-B14F-4D97-AF65-F5344CB8AC3E}">
        <p14:creationId xmlns:p14="http://schemas.microsoft.com/office/powerpoint/2010/main" val="11379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57BE1-225F-7A78-0AEB-B3DF8853AD2C}"/>
              </a:ext>
            </a:extLst>
          </p:cNvPr>
          <p:cNvSpPr>
            <a:spLocks noGrp="1"/>
          </p:cNvSpPr>
          <p:nvPr>
            <p:ph type="title"/>
          </p:nvPr>
        </p:nvSpPr>
        <p:spPr/>
        <p:txBody>
          <a:bodyPr/>
          <a:lstStyle/>
          <a:p>
            <a:r>
              <a:rPr kumimoji="1" lang="en" altLang="zh-CN" dirty="0"/>
              <a:t>A Simple Example</a:t>
            </a:r>
            <a:endParaRPr kumimoji="1" lang="zh-CN" altLang="en-US" dirty="0"/>
          </a:p>
        </p:txBody>
      </p:sp>
      <p:pic>
        <p:nvPicPr>
          <p:cNvPr id="5" name="内容占位符 4">
            <a:extLst>
              <a:ext uri="{FF2B5EF4-FFF2-40B4-BE49-F238E27FC236}">
                <a16:creationId xmlns:a16="http://schemas.microsoft.com/office/drawing/2014/main" id="{18D58C48-79A0-77BA-A48F-38A9BC6003AF}"/>
              </a:ext>
            </a:extLst>
          </p:cNvPr>
          <p:cNvPicPr>
            <a:picLocks noGrp="1" noChangeAspect="1"/>
          </p:cNvPicPr>
          <p:nvPr>
            <p:ph idx="1"/>
          </p:nvPr>
        </p:nvPicPr>
        <p:blipFill>
          <a:blip r:embed="rId2"/>
          <a:stretch>
            <a:fillRect/>
          </a:stretch>
        </p:blipFill>
        <p:spPr>
          <a:xfrm>
            <a:off x="609600" y="1981200"/>
            <a:ext cx="10972800" cy="3067556"/>
          </a:xfrm>
          <a:prstGeom prst="rect">
            <a:avLst/>
          </a:prstGeom>
        </p:spPr>
      </p:pic>
    </p:spTree>
    <p:extLst>
      <p:ext uri="{BB962C8B-B14F-4D97-AF65-F5344CB8AC3E}">
        <p14:creationId xmlns:p14="http://schemas.microsoft.com/office/powerpoint/2010/main" val="3193613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39507-0F96-FFAB-2319-36BE064BFDA0}"/>
              </a:ext>
            </a:extLst>
          </p:cNvPr>
          <p:cNvSpPr>
            <a:spLocks noGrp="1"/>
          </p:cNvSpPr>
          <p:nvPr>
            <p:ph type="title"/>
          </p:nvPr>
        </p:nvSpPr>
        <p:spPr/>
        <p:txBody>
          <a:bodyPr/>
          <a:lstStyle/>
          <a:p>
            <a:r>
              <a:rPr kumimoji="1" lang="en" altLang="zh-CN" dirty="0"/>
              <a:t>A Simple Example</a:t>
            </a:r>
            <a:endParaRPr kumimoji="1" lang="zh-CN" altLang="en-US" dirty="0"/>
          </a:p>
        </p:txBody>
      </p:sp>
      <p:sp>
        <p:nvSpPr>
          <p:cNvPr id="3" name="内容占位符 2">
            <a:extLst>
              <a:ext uri="{FF2B5EF4-FFF2-40B4-BE49-F238E27FC236}">
                <a16:creationId xmlns:a16="http://schemas.microsoft.com/office/drawing/2014/main" id="{AEFA260B-3204-0B07-CADA-EB4BB040F235}"/>
              </a:ext>
            </a:extLst>
          </p:cNvPr>
          <p:cNvSpPr>
            <a:spLocks noGrp="1"/>
          </p:cNvSpPr>
          <p:nvPr>
            <p:ph idx="1"/>
          </p:nvPr>
        </p:nvSpPr>
        <p:spPr/>
        <p:txBody>
          <a:bodyPr/>
          <a:lstStyle/>
          <a:p>
            <a:r>
              <a:rPr kumimoji="1" lang="en" altLang="zh-CN" dirty="0">
                <a:latin typeface="Arial" panose="020B0604020202020204" pitchFamily="34" charset="0"/>
              </a:rPr>
              <a:t>We can predict the class of last data by using Naive Bayes by considering the probability of important words,</a:t>
            </a:r>
          </a:p>
          <a:p>
            <a:r>
              <a:rPr kumimoji="1" lang="en" altLang="zh-CN" dirty="0">
                <a:latin typeface="Arial" panose="020B0604020202020204" pitchFamily="34" charset="0"/>
              </a:rPr>
              <a:t>Important words for </a:t>
            </a:r>
            <a:r>
              <a:rPr kumimoji="1" lang="en" altLang="zh-CN" dirty="0" err="1">
                <a:latin typeface="Arial" panose="020B0604020202020204" pitchFamily="34" charset="0"/>
              </a:rPr>
              <a:t>com.graphics</a:t>
            </a:r>
            <a:r>
              <a:rPr kumimoji="1" lang="en" altLang="zh-CN" dirty="0">
                <a:latin typeface="Arial" panose="020B0604020202020204" pitchFamily="34" charset="0"/>
              </a:rPr>
              <a:t> from the data can be considered as:{Nvidia, GPU, AMD, GTX 1050}</a:t>
            </a:r>
          </a:p>
          <a:p>
            <a:r>
              <a:rPr kumimoji="1" lang="en" altLang="zh-CN" dirty="0">
                <a:latin typeface="Arial" panose="020B0604020202020204" pitchFamily="34" charset="0"/>
              </a:rPr>
              <a:t>All words will have feature vectors of theirs representing their number of occurrences in each record,</a:t>
            </a:r>
          </a:p>
          <a:p>
            <a:r>
              <a:rPr kumimoji="1" lang="en" altLang="zh-CN" dirty="0">
                <a:latin typeface="Arial" panose="020B0604020202020204" pitchFamily="34" charset="0"/>
              </a:rPr>
              <a:t>Nvidia -&gt; [1; 1; 0; 0] and so on.</a:t>
            </a:r>
          </a:p>
          <a:p>
            <a:r>
              <a:rPr kumimoji="1" lang="en" altLang="zh-CN" dirty="0">
                <a:latin typeface="Arial" panose="020B0604020202020204" pitchFamily="34" charset="0"/>
              </a:rPr>
              <a:t>P(computer graphics | GPU) = P(GPU | computer graphics) * (P(computer graphics) / P(GPU))</a:t>
            </a:r>
          </a:p>
          <a:p>
            <a:endParaRPr kumimoji="1" lang="en" altLang="zh-CN" dirty="0"/>
          </a:p>
          <a:p>
            <a:endParaRPr kumimoji="1" lang="zh-CN" altLang="en-US" dirty="0"/>
          </a:p>
        </p:txBody>
      </p:sp>
    </p:spTree>
    <p:extLst>
      <p:ext uri="{BB962C8B-B14F-4D97-AF65-F5344CB8AC3E}">
        <p14:creationId xmlns:p14="http://schemas.microsoft.com/office/powerpoint/2010/main" val="426467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6C02-B015-F5FC-9040-96485599F4F2}"/>
              </a:ext>
            </a:extLst>
          </p:cNvPr>
          <p:cNvSpPr>
            <a:spLocks noGrp="1"/>
          </p:cNvSpPr>
          <p:nvPr>
            <p:ph type="title"/>
          </p:nvPr>
        </p:nvSpPr>
        <p:spPr/>
        <p:txBody>
          <a:bodyPr/>
          <a:lstStyle/>
          <a:p>
            <a:r>
              <a:rPr kumimoji="1" lang="en-US" altLang="zh-CN" dirty="0"/>
              <a:t>Learning Rules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46B813-0785-131C-F5C3-8BD98DFF9342}"/>
                  </a:ext>
                </a:extLst>
              </p:cNvPr>
              <p:cNvSpPr>
                <a:spLocks noGrp="1"/>
              </p:cNvSpPr>
              <p:nvPr>
                <p:ph idx="1"/>
              </p:nvPr>
            </p:nvSpPr>
            <p:spPr/>
            <p:txBody>
              <a:bodyPr/>
              <a:lstStyle/>
              <a:p>
                <a:r>
                  <a:rPr kumimoji="1" lang="en" altLang="zh-CN" dirty="0">
                    <a:latin typeface="Arial" panose="020B0604020202020204" pitchFamily="34" charset="0"/>
                  </a:rPr>
                  <a:t>A good model should be consistent with the real mapping function in all values</a:t>
                </a:r>
              </a:p>
              <a:p>
                <a:pPr marL="0" indent="0">
                  <a:buNone/>
                </a:pP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solidFill>
                                <a:srgbClr val="000000"/>
                              </a:solidFill>
                              <a:latin typeface="Cambria Math" panose="02040503050406030204" pitchFamily="18" charset="0"/>
                            </a:rPr>
                          </m:ctrlPr>
                        </m:dPr>
                        <m:e>
                          <m:r>
                            <a:rPr kumimoji="1" lang="en-US" altLang="zh-CN" b="0" i="1" smtClean="0">
                              <a:solidFill>
                                <a:srgbClr val="000000"/>
                              </a:solidFill>
                              <a:latin typeface="Cambria Math" panose="02040503050406030204" pitchFamily="18" charset="0"/>
                            </a:rPr>
                            <m:t>𝑓</m:t>
                          </m:r>
                          <m:d>
                            <m:dPr>
                              <m:ctrlPr>
                                <a:rPr kumimoji="1" lang="en-US" altLang="zh-CN" b="0" i="1" smtClean="0">
                                  <a:solidFill>
                                    <a:srgbClr val="000000"/>
                                  </a:solidFill>
                                  <a:latin typeface="Cambria Math" panose="02040503050406030204" pitchFamily="18" charset="0"/>
                                </a:rPr>
                              </m:ctrlPr>
                            </m:dPr>
                            <m:e>
                              <m:r>
                                <a:rPr kumimoji="1" lang="en-US" altLang="zh-CN" b="1" i="1" smtClean="0">
                                  <a:solidFill>
                                    <a:srgbClr val="000000"/>
                                  </a:solidFill>
                                  <a:latin typeface="Cambria Math" panose="02040503050406030204" pitchFamily="18" charset="0"/>
                                </a:rPr>
                                <m:t>𝒙</m:t>
                              </m:r>
                              <m:r>
                                <a:rPr kumimoji="1" lang="en-US" altLang="zh-CN" b="0" i="1" smtClean="0">
                                  <a:solidFill>
                                    <a:srgbClr val="000000"/>
                                  </a:solidFill>
                                  <a:latin typeface="Cambria Math" panose="02040503050406030204" pitchFamily="18" charset="0"/>
                                </a:rPr>
                                <m:t>,</m:t>
                              </m:r>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𝜃</m:t>
                                  </m:r>
                                </m:e>
                                <m:sup>
                                  <m:r>
                                    <a:rPr kumimoji="1" lang="en-US" altLang="zh-CN" b="0" i="1" smtClean="0">
                                      <a:solidFill>
                                        <a:srgbClr val="000000"/>
                                      </a:solidFill>
                                      <a:latin typeface="Cambria Math" panose="02040503050406030204" pitchFamily="18" charset="0"/>
                                    </a:rPr>
                                    <m:t>∗</m:t>
                                  </m:r>
                                </m:sup>
                              </m:sSup>
                            </m:e>
                          </m:d>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𝑦</m:t>
                          </m:r>
                        </m:e>
                      </m:d>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𝜖</m:t>
                      </m:r>
                      <m:r>
                        <a:rPr kumimoji="1" lang="en-US" altLang="zh-CN" b="0" i="1" smtClean="0">
                          <a:solidFill>
                            <a:srgbClr val="000000"/>
                          </a:solidFill>
                          <a:latin typeface="Cambria Math" panose="02040503050406030204" pitchFamily="18" charset="0"/>
                        </a:rPr>
                        <m:t>, ∀</m:t>
                      </m:r>
                      <m:d>
                        <m:dPr>
                          <m:ctrlPr>
                            <a:rPr kumimoji="1" lang="en-US" altLang="zh-CN" b="0" i="1" smtClean="0">
                              <a:solidFill>
                                <a:srgbClr val="000000"/>
                              </a:solidFill>
                              <a:latin typeface="Cambria Math" panose="02040503050406030204" pitchFamily="18" charset="0"/>
                            </a:rPr>
                          </m:ctrlPr>
                        </m:dPr>
                        <m:e>
                          <m:r>
                            <a:rPr kumimoji="1" lang="en-US" altLang="zh-CN" b="1" i="1" smtClean="0">
                              <a:solidFill>
                                <a:srgbClr val="000000"/>
                              </a:solidFill>
                              <a:latin typeface="Cambria Math" panose="02040503050406030204" pitchFamily="18" charset="0"/>
                            </a:rPr>
                            <m:t>𝒙</m:t>
                          </m:r>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rPr>
                            <m:t>𝑦</m:t>
                          </m:r>
                        </m:e>
                      </m:d>
                      <m:r>
                        <a:rPr kumimoji="1" lang="en-US" altLang="zh-CN" b="0" i="1" smtClean="0">
                          <a:solidFill>
                            <a:srgbClr val="000000"/>
                          </a:solidFill>
                          <a:latin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𝒳</m:t>
                      </m:r>
                      <m:r>
                        <a:rPr kumimoji="1" lang="en-US" altLang="zh-CN" b="0" i="1" smtClean="0">
                          <a:solidFill>
                            <a:srgbClr val="000000"/>
                          </a:solidFill>
                          <a:latin typeface="Cambria Math" panose="02040503050406030204" pitchFamily="18" charset="0"/>
                          <a:ea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𝒴</m:t>
                      </m:r>
                    </m:oMath>
                  </m:oMathPara>
                </a14:m>
                <a:endParaRPr kumimoji="1" lang="en-US" altLang="zh-CN" dirty="0">
                  <a:latin typeface="Arial" panose="020B0604020202020204" pitchFamily="34" charset="0"/>
                </a:endParaRPr>
              </a:p>
              <a:p>
                <a:r>
                  <a:rPr kumimoji="1" lang="en-US" altLang="zh-CN" dirty="0">
                    <a:latin typeface="Arial" panose="020B0604020202020204" pitchFamily="34" charset="0"/>
                  </a:rPr>
                  <a:t>Loss function: it is a non-negative real function, used to quantify the difference between model’s prediction and true label</a:t>
                </a:r>
              </a:p>
              <a:p>
                <a:r>
                  <a:rPr kumimoji="1" lang="en-US" altLang="zh-CN" dirty="0">
                    <a:latin typeface="Arial" panose="020B0604020202020204" pitchFamily="34" charset="0"/>
                  </a:rPr>
                  <a:t>Take regression as an example:</a:t>
                </a:r>
              </a:p>
              <a:p>
                <a:pPr lvl="1"/>
                <a:r>
                  <a:rPr kumimoji="1" lang="en-US" altLang="zh-CN" dirty="0">
                    <a:latin typeface="Arial" panose="020B0604020202020204" pitchFamily="34" charset="0"/>
                    <a:cs typeface="Arial" panose="020B0604020202020204" pitchFamily="34" charset="0"/>
                  </a:rPr>
                  <a:t>Quadratic loss function:</a:t>
                </a:r>
              </a:p>
              <a:p>
                <a:pPr marL="154484" lvl="1" indent="0">
                  <a:buNone/>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ℒ</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𝑦</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1" i="1" smtClean="0">
                                  <a:latin typeface="Cambria Math" panose="02040503050406030204" pitchFamily="18" charset="0"/>
                                  <a:ea typeface="Cambria Math" panose="02040503050406030204" pitchFamily="18" charset="0"/>
                                </a:rPr>
                                <m:t>𝒙</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𝜃</m:t>
                              </m:r>
                            </m:e>
                          </m:d>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𝑦</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1" i="1" smtClean="0">
                                      <a:latin typeface="Cambria Math" panose="02040503050406030204" pitchFamily="18" charset="0"/>
                                      <a:ea typeface="Cambria Math" panose="02040503050406030204" pitchFamily="18" charset="0"/>
                                    </a:rPr>
                                    <m:t>𝒙</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𝜃</m:t>
                                  </m:r>
                                </m:e>
                              </m:d>
                            </m:e>
                          </m:d>
                        </m:e>
                        <m:sup>
                          <m:r>
                            <a:rPr kumimoji="1" lang="en-US" altLang="zh-CN" b="0" i="1" smtClean="0">
                              <a:latin typeface="Cambria Math" panose="02040503050406030204" pitchFamily="18" charset="0"/>
                              <a:ea typeface="Cambria Math" panose="02040503050406030204" pitchFamily="18" charset="0"/>
                            </a:rPr>
                            <m:t>2</m:t>
                          </m:r>
                        </m:sup>
                      </m:sSup>
                    </m:oMath>
                  </m:oMathPara>
                </a14:m>
                <a:endParaRPr kumimoji="1" lang="zh-CN" alt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D646B813-0785-131C-F5C3-8BD98DFF9342}"/>
                  </a:ext>
                </a:extLst>
              </p:cNvPr>
              <p:cNvSpPr>
                <a:spLocks noGrp="1" noRot="1" noChangeAspect="1" noMove="1" noResize="1" noEditPoints="1" noAdjustHandles="1" noChangeArrowheads="1" noChangeShapeType="1" noTextEdit="1"/>
              </p:cNvSpPr>
              <p:nvPr>
                <p:ph idx="1"/>
              </p:nvPr>
            </p:nvSpPr>
            <p:spPr>
              <a:blipFill>
                <a:blip r:embed="rId2"/>
                <a:stretch>
                  <a:fillRect l="-925" t="-1405" r="-2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5120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55482-ADD3-CF79-B44B-235E76EEF3BE}"/>
              </a:ext>
            </a:extLst>
          </p:cNvPr>
          <p:cNvSpPr>
            <a:spLocks noGrp="1"/>
          </p:cNvSpPr>
          <p:nvPr>
            <p:ph type="title"/>
          </p:nvPr>
        </p:nvSpPr>
        <p:spPr/>
        <p:txBody>
          <a:bodyPr/>
          <a:lstStyle/>
          <a:p>
            <a:r>
              <a:rPr lang="en-US" altLang="en-US" dirty="0"/>
              <a:t>A Simple Example</a:t>
            </a:r>
            <a:endParaRPr kumimoji="1" lang="zh-CN" altLang="en-US" dirty="0"/>
          </a:p>
        </p:txBody>
      </p:sp>
      <p:sp>
        <p:nvSpPr>
          <p:cNvPr id="3" name="内容占位符 2">
            <a:extLst>
              <a:ext uri="{FF2B5EF4-FFF2-40B4-BE49-F238E27FC236}">
                <a16:creationId xmlns:a16="http://schemas.microsoft.com/office/drawing/2014/main" id="{76E85CD7-9900-51E5-96F0-E85FD922E05D}"/>
              </a:ext>
            </a:extLst>
          </p:cNvPr>
          <p:cNvSpPr>
            <a:spLocks noGrp="1"/>
          </p:cNvSpPr>
          <p:nvPr>
            <p:ph idx="1"/>
          </p:nvPr>
        </p:nvSpPr>
        <p:spPr/>
        <p:txBody>
          <a:bodyPr/>
          <a:lstStyle/>
          <a:p>
            <a:r>
              <a:rPr kumimoji="1" lang="en" altLang="zh-CN" sz="2300" dirty="0">
                <a:latin typeface="Arial" panose="020B0604020202020204" pitchFamily="34" charset="0"/>
              </a:rPr>
              <a:t>P(computer graphics) = Number of records having class as computer graphics / Number of total records = 3/4 = 0.75</a:t>
            </a:r>
          </a:p>
          <a:p>
            <a:r>
              <a:rPr kumimoji="1" lang="en" altLang="zh-CN" sz="2300" dirty="0">
                <a:latin typeface="Arial" panose="020B0604020202020204" pitchFamily="34" charset="0"/>
              </a:rPr>
              <a:t>P(GPU) = Number of records having GPU / Total number of records = 3/4 = 0.75</a:t>
            </a:r>
          </a:p>
          <a:p>
            <a:r>
              <a:rPr kumimoji="1" lang="en" altLang="zh-CN" sz="2300" dirty="0">
                <a:latin typeface="Arial" panose="020B0604020202020204" pitchFamily="34" charset="0"/>
              </a:rPr>
              <a:t>P(GPU | computer graphics) = Number of records having computer graphics with GPU in it / Total number of computer graphics' records = 2 /3 = 0.66</a:t>
            </a:r>
          </a:p>
          <a:p>
            <a:r>
              <a:rPr kumimoji="1" lang="en" altLang="zh-CN" sz="2300" dirty="0">
                <a:latin typeface="Arial" panose="020B0604020202020204" pitchFamily="34" charset="0"/>
              </a:rPr>
              <a:t>P(computer graphics | GPU) = 0.66 * (0.75/0.75) = 0.66</a:t>
            </a:r>
          </a:p>
          <a:p>
            <a:r>
              <a:rPr kumimoji="1" lang="en" altLang="zh-CN" sz="2300" dirty="0">
                <a:latin typeface="Arial" panose="020B0604020202020204" pitchFamily="34" charset="0"/>
              </a:rPr>
              <a:t>This is greater than 0.5 so we can predict that this text data will be belonging to computer graphics.</a:t>
            </a:r>
          </a:p>
          <a:p>
            <a:r>
              <a:rPr kumimoji="1" lang="en" altLang="zh-CN" sz="2300" dirty="0">
                <a:latin typeface="Arial" panose="020B0604020202020204" pitchFamily="34" charset="0"/>
              </a:rPr>
              <a:t>Here, we have considered only one word GPU that is important in our test data but in real data we'll consider feature vectors of all words and then compute the probability for the class based on the occurrences of all the non primitive words.</a:t>
            </a:r>
          </a:p>
          <a:p>
            <a:r>
              <a:rPr kumimoji="1" lang="en" altLang="zh-CN" sz="2300" dirty="0">
                <a:latin typeface="Arial" panose="020B0604020202020204" pitchFamily="34" charset="0"/>
              </a:rPr>
              <a:t>The main advantage is that you can get really good results when data available is not much and computational resources are scarce.</a:t>
            </a:r>
          </a:p>
        </p:txBody>
      </p:sp>
    </p:spTree>
    <p:extLst>
      <p:ext uri="{BB962C8B-B14F-4D97-AF65-F5344CB8AC3E}">
        <p14:creationId xmlns:p14="http://schemas.microsoft.com/office/powerpoint/2010/main" val="297294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9A09-F3FB-6F28-2788-67FC72E0A665}"/>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72024681-CAFA-D969-33D1-3C6F19B8A536}"/>
              </a:ext>
            </a:extLst>
          </p:cNvPr>
          <p:cNvSpPr>
            <a:spLocks noGrp="1"/>
          </p:cNvSpPr>
          <p:nvPr>
            <p:ph type="ctrTitle"/>
          </p:nvPr>
        </p:nvSpPr>
        <p:spPr/>
        <p:txBody>
          <a:bodyPr/>
          <a:lstStyle/>
          <a:p>
            <a:r>
              <a:rPr lang="en-US" altLang="zh-CN" dirty="0"/>
              <a:t>2.4</a:t>
            </a:r>
            <a:r>
              <a:rPr lang="zh-CN" altLang="en-US" dirty="0"/>
              <a:t> </a:t>
            </a:r>
            <a:r>
              <a:rPr lang="en" altLang="zh-CN" dirty="0"/>
              <a:t>Evaluation of Classifiers</a:t>
            </a:r>
            <a:endParaRPr lang="en-US" altLang="zh-CN" dirty="0"/>
          </a:p>
        </p:txBody>
      </p:sp>
    </p:spTree>
    <p:extLst>
      <p:ext uri="{BB962C8B-B14F-4D97-AF65-F5344CB8AC3E}">
        <p14:creationId xmlns:p14="http://schemas.microsoft.com/office/powerpoint/2010/main" val="2790771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EA892-3973-E838-CF39-79F9F64512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715064-889D-6B2B-83B0-E4284B0CB9EA}"/>
              </a:ext>
            </a:extLst>
          </p:cNvPr>
          <p:cNvSpPr>
            <a:spLocks noGrp="1"/>
          </p:cNvSpPr>
          <p:nvPr>
            <p:ph type="title"/>
          </p:nvPr>
        </p:nvSpPr>
        <p:spPr/>
        <p:txBody>
          <a:bodyPr/>
          <a:lstStyle/>
          <a:p>
            <a:r>
              <a:rPr kumimoji="1" lang="en" altLang="zh-CN" dirty="0"/>
              <a:t>Evaluating classification methods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78412B-4F8B-AA3B-BC5D-06DB17672633}"/>
                  </a:ext>
                </a:extLst>
              </p:cNvPr>
              <p:cNvSpPr>
                <a:spLocks noGrp="1"/>
              </p:cNvSpPr>
              <p:nvPr>
                <p:ph idx="1"/>
              </p:nvPr>
            </p:nvSpPr>
            <p:spPr/>
            <p:txBody>
              <a:bodyPr/>
              <a:lstStyle/>
              <a:p>
                <a:r>
                  <a:rPr kumimoji="1" lang="en" altLang="zh-CN" dirty="0">
                    <a:latin typeface="Arial" panose="020B0604020202020204" pitchFamily="34" charset="0"/>
                  </a:rPr>
                  <a:t>Predictive accuracy:</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rPr>
                        <m:t>𝐴𝑐𝑐𝑢𝑟𝑎𝑐𝑦</m:t>
                      </m:r>
                      <m:r>
                        <a:rPr kumimoji="1" lang="en-US" altLang="zh-CN" b="0" i="1" smtClean="0">
                          <a:solidFill>
                            <a:srgbClr val="000000"/>
                          </a:solidFill>
                          <a:latin typeface="Cambria Math" panose="02040503050406030204" pitchFamily="18" charset="0"/>
                        </a:rPr>
                        <m:t>=</m:t>
                      </m:r>
                      <m:f>
                        <m:fPr>
                          <m:ctrlPr>
                            <a:rPr kumimoji="1" lang="en-US" altLang="zh-CN" b="0" i="1" smtClean="0">
                              <a:solidFill>
                                <a:srgbClr val="000000"/>
                              </a:solidFill>
                              <a:latin typeface="Cambria Math" panose="02040503050406030204" pitchFamily="18" charset="0"/>
                            </a:rPr>
                          </m:ctrlPr>
                        </m:fPr>
                        <m:num>
                          <m:r>
                            <a:rPr kumimoji="1" lang="en-US" altLang="zh-CN" b="0" i="1" smtClean="0">
                              <a:solidFill>
                                <a:srgbClr val="000000"/>
                              </a:solidFill>
                              <a:latin typeface="Cambria Math" panose="02040503050406030204" pitchFamily="18" charset="0"/>
                            </a:rPr>
                            <m:t>𝑁𝑢𝑚𝑏𝑒𝑟</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𝑜𝑓</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𝑐𝑜𝑟𝑟𝑒𝑐𝑡</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𝑐𝑙𝑎𝑠𝑠𝑖𝑓𝑖𝑐𝑎𝑡𝑖𝑜𝑛𝑠</m:t>
                          </m:r>
                        </m:num>
                        <m:den>
                          <m:r>
                            <a:rPr kumimoji="1" lang="en-US" altLang="zh-CN" b="0" i="1" smtClean="0">
                              <a:solidFill>
                                <a:srgbClr val="000000"/>
                              </a:solidFill>
                              <a:latin typeface="Cambria Math" panose="02040503050406030204" pitchFamily="18" charset="0"/>
                            </a:rPr>
                            <m:t>𝑇𝑜𝑡𝑎𝑙</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𝑁𝑢𝑚𝑏𝑒𝑟</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𝑜𝑓</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𝑡𝑒𝑠𝑡</m:t>
                          </m:r>
                          <m:r>
                            <a:rPr kumimoji="1" lang="en-US" altLang="zh-CN" b="0" i="1" smtClean="0">
                              <a:solidFill>
                                <a:srgbClr val="000000"/>
                              </a:solidFill>
                              <a:latin typeface="Cambria Math" panose="02040503050406030204" pitchFamily="18" charset="0"/>
                            </a:rPr>
                            <m:t> </m:t>
                          </m:r>
                          <m:r>
                            <a:rPr kumimoji="1" lang="en-US" altLang="zh-CN" b="0" i="1" smtClean="0">
                              <a:solidFill>
                                <a:srgbClr val="000000"/>
                              </a:solidFill>
                              <a:latin typeface="Cambria Math" panose="02040503050406030204" pitchFamily="18" charset="0"/>
                            </a:rPr>
                            <m:t>𝑐𝑎𝑠𝑒𝑠</m:t>
                          </m:r>
                        </m:den>
                      </m:f>
                    </m:oMath>
                  </m:oMathPara>
                </a14:m>
                <a:endParaRPr kumimoji="1" lang="en" altLang="zh-CN" dirty="0">
                  <a:solidFill>
                    <a:srgbClr val="000000"/>
                  </a:solidFill>
                  <a:latin typeface="Arial" panose="020B0604020202020204" pitchFamily="34" charset="0"/>
                </a:endParaRPr>
              </a:p>
              <a:p>
                <a:r>
                  <a:rPr kumimoji="1" lang="en-US" altLang="zh-CN" dirty="0">
                    <a:latin typeface="Arial" panose="020B0604020202020204" pitchFamily="34" charset="0"/>
                  </a:rPr>
                  <a:t>Efficiency</a:t>
                </a:r>
              </a:p>
              <a:p>
                <a:pPr lvl="1"/>
                <a:r>
                  <a:rPr lang="en-US" altLang="en-US" sz="2800" dirty="0">
                    <a:latin typeface="Arial" panose="020B0604020202020204" pitchFamily="34" charset="0"/>
                    <a:cs typeface="Arial" panose="020B0604020202020204" pitchFamily="34" charset="0"/>
                  </a:rPr>
                  <a:t>time to construct the model </a:t>
                </a:r>
              </a:p>
              <a:p>
                <a:pPr lvl="1"/>
                <a:r>
                  <a:rPr lang="en-US" altLang="en-US" sz="2800" dirty="0">
                    <a:latin typeface="Arial" panose="020B0604020202020204" pitchFamily="34" charset="0"/>
                    <a:cs typeface="Arial" panose="020B0604020202020204" pitchFamily="34" charset="0"/>
                  </a:rPr>
                  <a:t>time to use the model</a:t>
                </a:r>
              </a:p>
              <a:p>
                <a:pPr marL="0" indent="0">
                  <a:buNone/>
                </a:pPr>
                <a:r>
                  <a:rPr kumimoji="1" lang="en" altLang="zh-CN" dirty="0">
                    <a:latin typeface="Arial" panose="020B0604020202020204" pitchFamily="34" charset="0"/>
                  </a:rPr>
                  <a:t>Robustness: handling noise and missing values</a:t>
                </a:r>
              </a:p>
              <a:p>
                <a:pPr marL="0" indent="0">
                  <a:buNone/>
                </a:pPr>
                <a:r>
                  <a:rPr kumimoji="1" lang="en" altLang="zh-CN" dirty="0">
                    <a:latin typeface="Arial" panose="020B0604020202020204" pitchFamily="34" charset="0"/>
                  </a:rPr>
                  <a:t>Scalability: efficiency in disk-resident databases </a:t>
                </a:r>
              </a:p>
              <a:p>
                <a:pPr marL="0" indent="0">
                  <a:buNone/>
                </a:pPr>
                <a:r>
                  <a:rPr kumimoji="1" lang="en" altLang="zh-CN" sz="2800" dirty="0">
                    <a:latin typeface="Arial" panose="020B0604020202020204" pitchFamily="34" charset="0"/>
                  </a:rPr>
                  <a:t>Interpretability: </a:t>
                </a:r>
                <a:r>
                  <a:rPr lang="en-US" altLang="en-US" sz="2800" dirty="0">
                    <a:latin typeface="Arial" panose="020B0604020202020204" pitchFamily="34" charset="0"/>
                  </a:rPr>
                  <a:t>understandable and insight provided by the model</a:t>
                </a:r>
              </a:p>
              <a:p>
                <a:pPr marL="0" indent="0">
                  <a:buNone/>
                </a:pPr>
                <a:r>
                  <a:rPr kumimoji="1" lang="en" altLang="zh-CN" sz="2800" dirty="0">
                    <a:latin typeface="Arial" panose="020B0604020202020204" pitchFamily="34" charset="0"/>
                  </a:rPr>
                  <a:t>Compactness of the model: size of the tree, or the number of rules. </a:t>
                </a:r>
              </a:p>
            </p:txBody>
          </p:sp>
        </mc:Choice>
        <mc:Fallback xmlns="">
          <p:sp>
            <p:nvSpPr>
              <p:cNvPr id="3" name="内容占位符 2">
                <a:extLst>
                  <a:ext uri="{FF2B5EF4-FFF2-40B4-BE49-F238E27FC236}">
                    <a16:creationId xmlns:a16="http://schemas.microsoft.com/office/drawing/2014/main" id="{A978412B-4F8B-AA3B-BC5D-06DB17672633}"/>
                  </a:ext>
                </a:extLst>
              </p:cNvPr>
              <p:cNvSpPr>
                <a:spLocks noGrp="1" noRot="1" noChangeAspect="1" noMove="1" noResize="1" noEditPoints="1" noAdjustHandles="1" noChangeArrowheads="1" noChangeShapeType="1" noTextEdit="1"/>
              </p:cNvSpPr>
              <p:nvPr>
                <p:ph idx="1"/>
              </p:nvPr>
            </p:nvSpPr>
            <p:spPr>
              <a:blipFill>
                <a:blip r:embed="rId2"/>
                <a:stretch>
                  <a:fillRect l="-1387"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826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EEC62-C10A-7404-5E23-5C6170FEB205}"/>
              </a:ext>
            </a:extLst>
          </p:cNvPr>
          <p:cNvSpPr>
            <a:spLocks noGrp="1"/>
          </p:cNvSpPr>
          <p:nvPr>
            <p:ph type="title"/>
          </p:nvPr>
        </p:nvSpPr>
        <p:spPr/>
        <p:txBody>
          <a:bodyPr/>
          <a:lstStyle/>
          <a:p>
            <a:r>
              <a:rPr kumimoji="1" lang="en" altLang="zh-CN" dirty="0"/>
              <a:t>Evaluation methods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BEC479-DB3B-122B-E4D5-A82FC8C5561A}"/>
                  </a:ext>
                </a:extLst>
              </p:cNvPr>
              <p:cNvSpPr>
                <a:spLocks noGrp="1"/>
              </p:cNvSpPr>
              <p:nvPr>
                <p:ph idx="1"/>
              </p:nvPr>
            </p:nvSpPr>
            <p:spPr/>
            <p:txBody>
              <a:bodyPr/>
              <a:lstStyle/>
              <a:p>
                <a:r>
                  <a:rPr kumimoji="1" lang="en" altLang="zh-CN" dirty="0">
                    <a:latin typeface="Arial" panose="020B0604020202020204" pitchFamily="34" charset="0"/>
                  </a:rPr>
                  <a:t>Holdout set: The available data set </a:t>
                </a:r>
                <a14:m>
                  <m:oMath xmlns:m="http://schemas.openxmlformats.org/officeDocument/2006/math">
                    <m:r>
                      <a:rPr kumimoji="1" lang="en" altLang="zh-CN" i="1" dirty="0" smtClean="0">
                        <a:latin typeface="Cambria Math" panose="02040503050406030204" pitchFamily="18" charset="0"/>
                      </a:rPr>
                      <m:t>𝐷</m:t>
                    </m:r>
                  </m:oMath>
                </a14:m>
                <a:r>
                  <a:rPr kumimoji="1" lang="en" altLang="zh-CN" dirty="0">
                    <a:latin typeface="Arial" panose="020B0604020202020204" pitchFamily="34" charset="0"/>
                  </a:rPr>
                  <a:t> is divided into two disjoint subsets, </a:t>
                </a:r>
              </a:p>
              <a:p>
                <a:pPr lvl="1"/>
                <a:r>
                  <a:rPr kumimoji="1" lang="en" altLang="zh-CN" dirty="0">
                    <a:latin typeface="Arial" panose="020B0604020202020204" pitchFamily="34" charset="0"/>
                    <a:cs typeface="Arial" panose="020B0604020202020204" pitchFamily="34" charset="0"/>
                  </a:rPr>
                  <a:t>the training set </a:t>
                </a:r>
                <a14:m>
                  <m:oMath xmlns:m="http://schemas.openxmlformats.org/officeDocument/2006/math">
                    <m:sSub>
                      <m:sSubPr>
                        <m:ctrlPr>
                          <a:rPr kumimoji="1" lang="en-US" altLang="zh-CN" b="0" i="1" dirty="0" smtClean="0">
                            <a:latin typeface="Cambria Math" panose="02040503050406030204" pitchFamily="18" charset="0"/>
                            <a:cs typeface="Arial" panose="020B0604020202020204" pitchFamily="34" charset="0"/>
                          </a:rPr>
                        </m:ctrlPr>
                      </m:sSubPr>
                      <m:e>
                        <m:r>
                          <a:rPr kumimoji="1" lang="en" altLang="zh-CN" i="1" dirty="0" smtClean="0">
                            <a:latin typeface="Cambria Math" panose="02040503050406030204" pitchFamily="18" charset="0"/>
                            <a:cs typeface="Arial" panose="020B0604020202020204" pitchFamily="34" charset="0"/>
                          </a:rPr>
                          <m:t>𝐷</m:t>
                        </m:r>
                      </m:e>
                      <m:sub>
                        <m:r>
                          <a:rPr kumimoji="1" lang="en" altLang="zh-CN" i="1" dirty="0" smtClean="0">
                            <a:latin typeface="Cambria Math" panose="02040503050406030204" pitchFamily="18" charset="0"/>
                            <a:cs typeface="Arial" panose="020B0604020202020204" pitchFamily="34" charset="0"/>
                          </a:rPr>
                          <m:t>𝑡𝑟𝑎𝑖𝑛</m:t>
                        </m:r>
                      </m:sub>
                    </m:sSub>
                  </m:oMath>
                </a14:m>
                <a:r>
                  <a:rPr kumimoji="1" lang="en" altLang="zh-CN" dirty="0">
                    <a:latin typeface="Arial" panose="020B0604020202020204" pitchFamily="34" charset="0"/>
                    <a:cs typeface="Arial" panose="020B0604020202020204" pitchFamily="34" charset="0"/>
                  </a:rPr>
                  <a:t> (for learning a model)</a:t>
                </a:r>
              </a:p>
              <a:p>
                <a:pPr lvl="1"/>
                <a:r>
                  <a:rPr kumimoji="1" lang="en" altLang="zh-CN" dirty="0">
                    <a:latin typeface="Arial" panose="020B0604020202020204" pitchFamily="34" charset="0"/>
                    <a:cs typeface="Arial" panose="020B0604020202020204" pitchFamily="34" charset="0"/>
                  </a:rPr>
                  <a:t>the test set </a:t>
                </a:r>
                <a14:m>
                  <m:oMath xmlns:m="http://schemas.openxmlformats.org/officeDocument/2006/math">
                    <m:sSub>
                      <m:sSubPr>
                        <m:ctrlPr>
                          <a:rPr kumimoji="1" lang="en-US" altLang="zh-CN" b="0" i="1" dirty="0" smtClean="0">
                            <a:latin typeface="Cambria Math" panose="02040503050406030204" pitchFamily="18" charset="0"/>
                            <a:cs typeface="Arial" panose="020B0604020202020204" pitchFamily="34" charset="0"/>
                          </a:rPr>
                        </m:ctrlPr>
                      </m:sSubPr>
                      <m:e>
                        <m:r>
                          <a:rPr kumimoji="1" lang="en" altLang="zh-CN" i="1" dirty="0" smtClean="0">
                            <a:latin typeface="Cambria Math" panose="02040503050406030204" pitchFamily="18" charset="0"/>
                            <a:cs typeface="Arial" panose="020B0604020202020204" pitchFamily="34" charset="0"/>
                          </a:rPr>
                          <m:t>𝐷</m:t>
                        </m:r>
                      </m:e>
                      <m:sub>
                        <m:r>
                          <a:rPr kumimoji="1" lang="en" altLang="zh-CN" i="1" dirty="0" smtClean="0">
                            <a:latin typeface="Cambria Math" panose="02040503050406030204" pitchFamily="18" charset="0"/>
                            <a:cs typeface="Arial" panose="020B0604020202020204" pitchFamily="34" charset="0"/>
                          </a:rPr>
                          <m:t>𝑡𝑒𝑠𝑡</m:t>
                        </m:r>
                      </m:sub>
                    </m:sSub>
                  </m:oMath>
                </a14:m>
                <a:r>
                  <a:rPr kumimoji="1" lang="en" altLang="zh-CN" dirty="0">
                    <a:latin typeface="Arial" panose="020B0604020202020204" pitchFamily="34" charset="0"/>
                    <a:cs typeface="Arial" panose="020B0604020202020204" pitchFamily="34" charset="0"/>
                  </a:rPr>
                  <a:t> (for testing the model)</a:t>
                </a:r>
              </a:p>
              <a:p>
                <a:r>
                  <a:rPr kumimoji="1" lang="en" altLang="zh-CN" dirty="0">
                    <a:latin typeface="Arial" panose="020B0604020202020204" pitchFamily="34" charset="0"/>
                  </a:rPr>
                  <a:t>Important: training set should not be used in testing and the test set should not be used in learning. </a:t>
                </a:r>
              </a:p>
              <a:p>
                <a:pPr lvl="1"/>
                <a:r>
                  <a:rPr kumimoji="1" lang="en" altLang="zh-CN" dirty="0">
                    <a:latin typeface="Arial" panose="020B0604020202020204" pitchFamily="34" charset="0"/>
                    <a:cs typeface="Arial" panose="020B0604020202020204" pitchFamily="34" charset="0"/>
                  </a:rPr>
                  <a:t>Unseen test set provides a unbiased estimate of accuracy. </a:t>
                </a:r>
              </a:p>
              <a:p>
                <a:r>
                  <a:rPr kumimoji="1" lang="en" altLang="zh-CN" dirty="0">
                    <a:latin typeface="Arial" panose="020B0604020202020204" pitchFamily="34" charset="0"/>
                  </a:rPr>
                  <a:t>The test set is also called the holdout set. (the examples in the original data set </a:t>
                </a:r>
                <a14:m>
                  <m:oMath xmlns:m="http://schemas.openxmlformats.org/officeDocument/2006/math">
                    <m:r>
                      <a:rPr kumimoji="1" lang="en" altLang="zh-CN" i="1" dirty="0" smtClean="0">
                        <a:latin typeface="Cambria Math" panose="02040503050406030204" pitchFamily="18" charset="0"/>
                      </a:rPr>
                      <m:t>𝐷</m:t>
                    </m:r>
                  </m:oMath>
                </a14:m>
                <a:r>
                  <a:rPr kumimoji="1" lang="en" altLang="zh-CN" dirty="0">
                    <a:latin typeface="Arial" panose="020B0604020202020204" pitchFamily="34" charset="0"/>
                  </a:rPr>
                  <a:t> are all labeled with classes.) </a:t>
                </a:r>
              </a:p>
              <a:p>
                <a:r>
                  <a:rPr kumimoji="1" lang="en" altLang="zh-CN" dirty="0">
                    <a:latin typeface="Arial" panose="020B0604020202020204" pitchFamily="34" charset="0"/>
                  </a:rPr>
                  <a:t>This method is mainly used when the data set </a:t>
                </a:r>
                <a14:m>
                  <m:oMath xmlns:m="http://schemas.openxmlformats.org/officeDocument/2006/math">
                    <m:r>
                      <a:rPr kumimoji="1" lang="en" altLang="zh-CN" i="1" dirty="0" smtClean="0">
                        <a:latin typeface="Cambria Math" panose="02040503050406030204" pitchFamily="18" charset="0"/>
                      </a:rPr>
                      <m:t>𝐷</m:t>
                    </m:r>
                  </m:oMath>
                </a14:m>
                <a:r>
                  <a:rPr kumimoji="1" lang="en" altLang="zh-CN" dirty="0">
                    <a:latin typeface="Arial" panose="020B0604020202020204" pitchFamily="34" charset="0"/>
                  </a:rPr>
                  <a:t> is large. </a:t>
                </a:r>
              </a:p>
            </p:txBody>
          </p:sp>
        </mc:Choice>
        <mc:Fallback xmlns="">
          <p:sp>
            <p:nvSpPr>
              <p:cNvPr id="3" name="内容占位符 2">
                <a:extLst>
                  <a:ext uri="{FF2B5EF4-FFF2-40B4-BE49-F238E27FC236}">
                    <a16:creationId xmlns:a16="http://schemas.microsoft.com/office/drawing/2014/main" id="{A6BEC479-DB3B-122B-E4D5-A82FC8C5561A}"/>
                  </a:ext>
                </a:extLst>
              </p:cNvPr>
              <p:cNvSpPr>
                <a:spLocks noGrp="1" noRot="1" noChangeAspect="1" noMove="1" noResize="1" noEditPoints="1" noAdjustHandles="1" noChangeArrowheads="1" noChangeShapeType="1" noTextEdit="1"/>
              </p:cNvSpPr>
              <p:nvPr>
                <p:ph idx="1"/>
              </p:nvPr>
            </p:nvSpPr>
            <p:spPr>
              <a:blipFill>
                <a:blip r:embed="rId2"/>
                <a:stretch>
                  <a:fillRect l="-925" t="-1405" r="-1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4859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78D87-0A51-DFCD-0BA4-3E9704A07D17}"/>
              </a:ext>
            </a:extLst>
          </p:cNvPr>
          <p:cNvSpPr>
            <a:spLocks noGrp="1"/>
          </p:cNvSpPr>
          <p:nvPr>
            <p:ph type="title"/>
          </p:nvPr>
        </p:nvSpPr>
        <p:spPr/>
        <p:txBody>
          <a:bodyPr/>
          <a:lstStyle/>
          <a:p>
            <a:r>
              <a:rPr kumimoji="1" lang="en" altLang="zh-CN" dirty="0"/>
              <a:t>Evaluation methods (</a:t>
            </a:r>
            <a:r>
              <a:rPr kumimoji="1" lang="en" altLang="zh-CN" dirty="0" err="1"/>
              <a:t>cont</a:t>
            </a:r>
            <a:r>
              <a:rPr kumimoji="1" lang="en" altLang="zh-CN" dirty="0"/>
              <a: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0E0ADB-5875-CDBA-EC73-3696682DB597}"/>
                  </a:ext>
                </a:extLst>
              </p:cNvPr>
              <p:cNvSpPr>
                <a:spLocks noGrp="1"/>
              </p:cNvSpPr>
              <p:nvPr>
                <p:ph idx="1"/>
              </p:nvPr>
            </p:nvSpPr>
            <p:spPr/>
            <p:txBody>
              <a:bodyPr/>
              <a:lstStyle/>
              <a:p>
                <a:r>
                  <a:rPr kumimoji="1" lang="en" altLang="zh-CN" b="1" dirty="0">
                    <a:latin typeface="Arial" panose="020B0604020202020204" pitchFamily="34" charset="0"/>
                  </a:rPr>
                  <a:t>n-fold cross-validation</a:t>
                </a:r>
                <a:r>
                  <a:rPr kumimoji="1" lang="en" altLang="zh-CN" dirty="0">
                    <a:latin typeface="Arial" panose="020B0604020202020204" pitchFamily="34" charset="0"/>
                  </a:rPr>
                  <a:t>: The available data is partitioned into </a:t>
                </a:r>
                <a14:m>
                  <m:oMath xmlns:m="http://schemas.openxmlformats.org/officeDocument/2006/math">
                    <m:r>
                      <a:rPr kumimoji="1" lang="en" altLang="zh-CN" i="1" dirty="0" smtClean="0">
                        <a:latin typeface="Cambria Math" panose="02040503050406030204" pitchFamily="18" charset="0"/>
                      </a:rPr>
                      <m:t>𝑛</m:t>
                    </m:r>
                  </m:oMath>
                </a14:m>
                <a:r>
                  <a:rPr kumimoji="1" lang="en" altLang="zh-CN" dirty="0">
                    <a:latin typeface="Arial" panose="020B0604020202020204" pitchFamily="34" charset="0"/>
                  </a:rPr>
                  <a:t> equal-size disjoint subsets. </a:t>
                </a:r>
              </a:p>
              <a:p>
                <a:r>
                  <a:rPr kumimoji="1" lang="en" altLang="zh-CN" dirty="0">
                    <a:latin typeface="Arial" panose="020B0604020202020204" pitchFamily="34" charset="0"/>
                  </a:rPr>
                  <a:t>Use each subset as the test set and combine the rest </a:t>
                </a:r>
                <a14:m>
                  <m:oMath xmlns:m="http://schemas.openxmlformats.org/officeDocument/2006/math">
                    <m:r>
                      <a:rPr kumimoji="1" lang="en" altLang="zh-CN" i="1" dirty="0" smtClean="0">
                        <a:latin typeface="Cambria Math" panose="02040503050406030204" pitchFamily="18" charset="0"/>
                      </a:rPr>
                      <m:t>𝑛</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1</m:t>
                    </m:r>
                  </m:oMath>
                </a14:m>
                <a:r>
                  <a:rPr kumimoji="1" lang="en" altLang="zh-CN" dirty="0">
                    <a:latin typeface="Arial" panose="020B0604020202020204" pitchFamily="34" charset="0"/>
                  </a:rPr>
                  <a:t> subsets as the training set to learn a classifier. </a:t>
                </a:r>
              </a:p>
              <a:p>
                <a:r>
                  <a:rPr kumimoji="1" lang="en" altLang="zh-CN" dirty="0">
                    <a:latin typeface="Arial" panose="020B0604020202020204" pitchFamily="34" charset="0"/>
                  </a:rPr>
                  <a:t>The procedure is run </a:t>
                </a:r>
                <a14:m>
                  <m:oMath xmlns:m="http://schemas.openxmlformats.org/officeDocument/2006/math">
                    <m:r>
                      <a:rPr kumimoji="1" lang="en" altLang="zh-CN" i="1" dirty="0" smtClean="0">
                        <a:latin typeface="Cambria Math" panose="02040503050406030204" pitchFamily="18" charset="0"/>
                      </a:rPr>
                      <m:t>𝑛</m:t>
                    </m:r>
                  </m:oMath>
                </a14:m>
                <a:r>
                  <a:rPr kumimoji="1" lang="en" altLang="zh-CN" dirty="0">
                    <a:latin typeface="Arial" panose="020B0604020202020204" pitchFamily="34" charset="0"/>
                  </a:rPr>
                  <a:t> times, which give n accuracies. </a:t>
                </a:r>
              </a:p>
              <a:p>
                <a:r>
                  <a:rPr kumimoji="1" lang="en" altLang="zh-CN" dirty="0">
                    <a:latin typeface="Arial" panose="020B0604020202020204" pitchFamily="34" charset="0"/>
                  </a:rPr>
                  <a:t>The final estimated accuracy of learning is the average of the </a:t>
                </a:r>
                <a14:m>
                  <m:oMath xmlns:m="http://schemas.openxmlformats.org/officeDocument/2006/math">
                    <m:r>
                      <a:rPr kumimoji="1" lang="en" altLang="zh-CN" i="1" dirty="0" smtClean="0">
                        <a:latin typeface="Cambria Math" panose="02040503050406030204" pitchFamily="18" charset="0"/>
                      </a:rPr>
                      <m:t>𝑛</m:t>
                    </m:r>
                  </m:oMath>
                </a14:m>
                <a:r>
                  <a:rPr kumimoji="1" lang="en" altLang="zh-CN" dirty="0">
                    <a:latin typeface="Arial" panose="020B0604020202020204" pitchFamily="34" charset="0"/>
                  </a:rPr>
                  <a:t> accuracies. </a:t>
                </a:r>
              </a:p>
              <a:p>
                <a:r>
                  <a:rPr kumimoji="1" lang="en" altLang="zh-CN" dirty="0">
                    <a:latin typeface="Arial" panose="020B0604020202020204" pitchFamily="34" charset="0"/>
                  </a:rPr>
                  <a:t>10-fold and 5-fold cross-validations are commonly used.  </a:t>
                </a:r>
              </a:p>
              <a:p>
                <a:r>
                  <a:rPr kumimoji="1" lang="en" altLang="zh-CN" dirty="0">
                    <a:latin typeface="Arial" panose="020B0604020202020204" pitchFamily="34" charset="0"/>
                  </a:rPr>
                  <a:t>This method is used when the available data is not large. </a:t>
                </a:r>
              </a:p>
            </p:txBody>
          </p:sp>
        </mc:Choice>
        <mc:Fallback xmlns="">
          <p:sp>
            <p:nvSpPr>
              <p:cNvPr id="3" name="内容占位符 2">
                <a:extLst>
                  <a:ext uri="{FF2B5EF4-FFF2-40B4-BE49-F238E27FC236}">
                    <a16:creationId xmlns:a16="http://schemas.microsoft.com/office/drawing/2014/main" id="{170E0ADB-5875-CDBA-EC73-3696682DB597}"/>
                  </a:ext>
                </a:extLst>
              </p:cNvPr>
              <p:cNvSpPr>
                <a:spLocks noGrp="1" noRot="1" noChangeAspect="1" noMove="1" noResize="1" noEditPoints="1" noAdjustHandles="1" noChangeArrowheads="1" noChangeShapeType="1" noTextEdit="1"/>
              </p:cNvSpPr>
              <p:nvPr>
                <p:ph idx="1"/>
              </p:nvPr>
            </p:nvSpPr>
            <p:spPr>
              <a:blipFill>
                <a:blip r:embed="rId2"/>
                <a:stretch>
                  <a:fillRect l="-925" t="-1405" r="-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327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8ED51-4526-0DFF-6015-616665A15318}"/>
              </a:ext>
            </a:extLst>
          </p:cNvPr>
          <p:cNvSpPr>
            <a:spLocks noGrp="1"/>
          </p:cNvSpPr>
          <p:nvPr>
            <p:ph type="title"/>
          </p:nvPr>
        </p:nvSpPr>
        <p:spPr/>
        <p:txBody>
          <a:bodyPr/>
          <a:lstStyle/>
          <a:p>
            <a:r>
              <a:rPr kumimoji="1" lang="en" altLang="zh-CN" dirty="0"/>
              <a:t>Evaluation methods (</a:t>
            </a:r>
            <a:r>
              <a:rPr kumimoji="1" lang="en" altLang="zh-CN" dirty="0" err="1"/>
              <a:t>cont</a:t>
            </a:r>
            <a:r>
              <a:rPr kumimoji="1" lang="en" altLang="zh-CN" dirty="0"/>
              <a:t>…)</a:t>
            </a:r>
            <a:endParaRPr kumimoji="1" lang="zh-CN" altLang="en-US" dirty="0"/>
          </a:p>
        </p:txBody>
      </p:sp>
      <p:pic>
        <p:nvPicPr>
          <p:cNvPr id="4" name="内容占位符 3">
            <a:extLst>
              <a:ext uri="{FF2B5EF4-FFF2-40B4-BE49-F238E27FC236}">
                <a16:creationId xmlns:a16="http://schemas.microsoft.com/office/drawing/2014/main" id="{D69AC452-D4CE-8257-C91C-FD7D446843F9}"/>
              </a:ext>
            </a:extLst>
          </p:cNvPr>
          <p:cNvPicPr>
            <a:picLocks noGrp="1" noChangeAspect="1"/>
          </p:cNvPicPr>
          <p:nvPr>
            <p:ph idx="1"/>
          </p:nvPr>
        </p:nvPicPr>
        <p:blipFill>
          <a:blip r:embed="rId2"/>
          <a:stretch>
            <a:fillRect/>
          </a:stretch>
        </p:blipFill>
        <p:spPr>
          <a:xfrm>
            <a:off x="1942271" y="1371600"/>
            <a:ext cx="8307457" cy="4495800"/>
          </a:xfrm>
          <a:prstGeom prst="rect">
            <a:avLst/>
          </a:prstGeom>
        </p:spPr>
      </p:pic>
    </p:spTree>
    <p:extLst>
      <p:ext uri="{BB962C8B-B14F-4D97-AF65-F5344CB8AC3E}">
        <p14:creationId xmlns:p14="http://schemas.microsoft.com/office/powerpoint/2010/main" val="3872913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266A4-BC4F-AE3B-F6B8-4A83FD729604}"/>
              </a:ext>
            </a:extLst>
          </p:cNvPr>
          <p:cNvSpPr>
            <a:spLocks noGrp="1"/>
          </p:cNvSpPr>
          <p:nvPr>
            <p:ph type="title"/>
          </p:nvPr>
        </p:nvSpPr>
        <p:spPr/>
        <p:txBody>
          <a:bodyPr/>
          <a:lstStyle/>
          <a:p>
            <a:r>
              <a:rPr kumimoji="1" lang="en" altLang="zh-CN" dirty="0"/>
              <a:t>Evaluation methods (</a:t>
            </a:r>
            <a:r>
              <a:rPr kumimoji="1" lang="en" altLang="zh-CN" dirty="0" err="1"/>
              <a:t>cont</a:t>
            </a:r>
            <a:r>
              <a:rPr kumimoji="1" lang="en" altLang="zh-CN" dirty="0"/>
              <a:t>…)</a:t>
            </a:r>
            <a:endParaRPr kumimoji="1" lang="zh-CN" altLang="en-US" dirty="0"/>
          </a:p>
        </p:txBody>
      </p:sp>
      <p:sp>
        <p:nvSpPr>
          <p:cNvPr id="3" name="内容占位符 2">
            <a:extLst>
              <a:ext uri="{FF2B5EF4-FFF2-40B4-BE49-F238E27FC236}">
                <a16:creationId xmlns:a16="http://schemas.microsoft.com/office/drawing/2014/main" id="{CF516020-F727-CEFC-29B1-2685622F5F90}"/>
              </a:ext>
            </a:extLst>
          </p:cNvPr>
          <p:cNvSpPr>
            <a:spLocks noGrp="1"/>
          </p:cNvSpPr>
          <p:nvPr>
            <p:ph idx="1"/>
          </p:nvPr>
        </p:nvSpPr>
        <p:spPr/>
        <p:txBody>
          <a:bodyPr/>
          <a:lstStyle/>
          <a:p>
            <a:r>
              <a:rPr kumimoji="1" lang="en" altLang="zh-CN" dirty="0">
                <a:latin typeface="Arial" panose="020B0604020202020204" pitchFamily="34" charset="0"/>
              </a:rPr>
              <a:t>Leave-one-out cross-validation: This method is used when the data set is very small. </a:t>
            </a:r>
          </a:p>
          <a:p>
            <a:r>
              <a:rPr kumimoji="1" lang="en" altLang="zh-CN" dirty="0">
                <a:latin typeface="Arial" panose="020B0604020202020204" pitchFamily="34" charset="0"/>
              </a:rPr>
              <a:t>It is a special case of cross-validation</a:t>
            </a:r>
          </a:p>
          <a:p>
            <a:r>
              <a:rPr kumimoji="1" lang="en" altLang="zh-CN" dirty="0">
                <a:latin typeface="Arial" panose="020B0604020202020204" pitchFamily="34" charset="0"/>
              </a:rPr>
              <a:t>Each fold of the cross validation has only a single test example and all the rest of the data is used in training. </a:t>
            </a:r>
          </a:p>
          <a:p>
            <a:r>
              <a:rPr kumimoji="1" lang="en" altLang="zh-CN" dirty="0">
                <a:latin typeface="Arial" panose="020B0604020202020204" pitchFamily="34" charset="0"/>
              </a:rPr>
              <a:t>If the original data has m examples, this is m-fold cross-validation</a:t>
            </a: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2314488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8D260-EA4F-DBA0-D25A-703B89ACB342}"/>
              </a:ext>
            </a:extLst>
          </p:cNvPr>
          <p:cNvSpPr>
            <a:spLocks noGrp="1"/>
          </p:cNvSpPr>
          <p:nvPr>
            <p:ph type="title"/>
          </p:nvPr>
        </p:nvSpPr>
        <p:spPr/>
        <p:txBody>
          <a:bodyPr/>
          <a:lstStyle/>
          <a:p>
            <a:r>
              <a:rPr kumimoji="1" lang="en" altLang="zh-CN" dirty="0"/>
              <a:t>Evaluation methods (</a:t>
            </a:r>
            <a:r>
              <a:rPr kumimoji="1" lang="en" altLang="zh-CN" dirty="0" err="1"/>
              <a:t>cont</a:t>
            </a:r>
            <a:r>
              <a:rPr kumimoji="1" lang="en" altLang="zh-CN" dirty="0"/>
              <a:t>…)</a:t>
            </a:r>
            <a:endParaRPr kumimoji="1" lang="zh-CN" altLang="en-US" dirty="0"/>
          </a:p>
        </p:txBody>
      </p:sp>
      <p:sp>
        <p:nvSpPr>
          <p:cNvPr id="3" name="内容占位符 2">
            <a:extLst>
              <a:ext uri="{FF2B5EF4-FFF2-40B4-BE49-F238E27FC236}">
                <a16:creationId xmlns:a16="http://schemas.microsoft.com/office/drawing/2014/main" id="{7CADBCCF-0A66-7E55-9447-BEA695AACBF5}"/>
              </a:ext>
            </a:extLst>
          </p:cNvPr>
          <p:cNvSpPr>
            <a:spLocks noGrp="1"/>
          </p:cNvSpPr>
          <p:nvPr>
            <p:ph idx="1"/>
          </p:nvPr>
        </p:nvSpPr>
        <p:spPr/>
        <p:txBody>
          <a:bodyPr/>
          <a:lstStyle/>
          <a:p>
            <a:r>
              <a:rPr kumimoji="1" lang="en" altLang="zh-CN" dirty="0">
                <a:latin typeface="Arial" panose="020B0604020202020204" pitchFamily="34" charset="0"/>
              </a:rPr>
              <a:t>Validation set: the available data is divided into three subsets, </a:t>
            </a:r>
          </a:p>
          <a:p>
            <a:pPr lvl="1"/>
            <a:r>
              <a:rPr kumimoji="1" lang="en" altLang="zh-CN" dirty="0">
                <a:latin typeface="Arial" panose="020B0604020202020204" pitchFamily="34" charset="0"/>
                <a:cs typeface="Arial" panose="020B0604020202020204" pitchFamily="34" charset="0"/>
              </a:rPr>
              <a:t>A training set, </a:t>
            </a:r>
          </a:p>
          <a:p>
            <a:pPr lvl="1"/>
            <a:r>
              <a:rPr kumimoji="1" lang="en" altLang="zh-CN" dirty="0">
                <a:latin typeface="Arial" panose="020B0604020202020204" pitchFamily="34" charset="0"/>
                <a:cs typeface="Arial" panose="020B0604020202020204" pitchFamily="34" charset="0"/>
              </a:rPr>
              <a:t>A validation set and </a:t>
            </a:r>
          </a:p>
          <a:p>
            <a:pPr lvl="1"/>
            <a:r>
              <a:rPr kumimoji="1" lang="en" altLang="zh-CN" dirty="0">
                <a:latin typeface="Arial" panose="020B0604020202020204" pitchFamily="34" charset="0"/>
                <a:cs typeface="Arial" panose="020B0604020202020204" pitchFamily="34" charset="0"/>
              </a:rPr>
              <a:t>A test set. </a:t>
            </a:r>
          </a:p>
          <a:p>
            <a:r>
              <a:rPr kumimoji="1" lang="en" altLang="zh-CN" dirty="0">
                <a:latin typeface="Arial" panose="020B0604020202020204" pitchFamily="34" charset="0"/>
              </a:rPr>
              <a:t>A validation set is used frequently for estimating parameters in learning algorithms. </a:t>
            </a:r>
          </a:p>
          <a:p>
            <a:r>
              <a:rPr kumimoji="1" lang="en" altLang="zh-CN" dirty="0">
                <a:latin typeface="Arial" panose="020B0604020202020204" pitchFamily="34" charset="0"/>
              </a:rPr>
              <a:t>In such cases, the values that give the best accuracy on the validation set are used as the final parameter values. </a:t>
            </a:r>
          </a:p>
          <a:p>
            <a:r>
              <a:rPr kumimoji="1" lang="en" altLang="zh-CN" dirty="0">
                <a:latin typeface="Arial" panose="020B0604020202020204" pitchFamily="34" charset="0"/>
              </a:rPr>
              <a:t>Cross-validation can be used for parameter estimating as well. </a:t>
            </a:r>
          </a:p>
        </p:txBody>
      </p:sp>
    </p:spTree>
    <p:extLst>
      <p:ext uri="{BB962C8B-B14F-4D97-AF65-F5344CB8AC3E}">
        <p14:creationId xmlns:p14="http://schemas.microsoft.com/office/powerpoint/2010/main" val="24685415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E751-8595-0CCD-2AFE-E51248B850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D9F7B4-6A0C-7D91-9238-3ADB33F43A2F}"/>
              </a:ext>
            </a:extLst>
          </p:cNvPr>
          <p:cNvSpPr>
            <a:spLocks noGrp="1"/>
          </p:cNvSpPr>
          <p:nvPr>
            <p:ph type="title"/>
          </p:nvPr>
        </p:nvSpPr>
        <p:spPr/>
        <p:txBody>
          <a:bodyPr/>
          <a:lstStyle/>
          <a:p>
            <a:r>
              <a:rPr lang="en-US" altLang="zh-CN" dirty="0"/>
              <a:t>Early Stop</a:t>
            </a:r>
            <a:endParaRPr lang="zh-CN" altLang="en-US" dirty="0"/>
          </a:p>
        </p:txBody>
      </p:sp>
      <p:sp>
        <p:nvSpPr>
          <p:cNvPr id="3" name="内容占位符 2">
            <a:extLst>
              <a:ext uri="{FF2B5EF4-FFF2-40B4-BE49-F238E27FC236}">
                <a16:creationId xmlns:a16="http://schemas.microsoft.com/office/drawing/2014/main" id="{24ED4A66-AFF4-0AFB-18DC-63E893CF5464}"/>
              </a:ext>
            </a:extLst>
          </p:cNvPr>
          <p:cNvSpPr>
            <a:spLocks noGrp="1"/>
          </p:cNvSpPr>
          <p:nvPr>
            <p:ph idx="1"/>
          </p:nvPr>
        </p:nvSpPr>
        <p:spPr/>
        <p:txBody>
          <a:bodyPr/>
          <a:lstStyle/>
          <a:p>
            <a:r>
              <a:rPr lang="en-US" altLang="zh-CN" sz="2800" dirty="0">
                <a:latin typeface="Arial" panose="020B0604020202020204" pitchFamily="34" charset="0"/>
              </a:rPr>
              <a:t>Validation Dataset to test whether the parameters of each iteration are optimal on the validation dataset. If the error rate on the verification set no longer decreases, the iteration is stopped.</a:t>
            </a:r>
            <a:endParaRPr lang="zh-CN" altLang="en-US" sz="2800" dirty="0">
              <a:latin typeface="Arial" panose="020B0604020202020204" pitchFamily="34" charset="0"/>
            </a:endParaRPr>
          </a:p>
        </p:txBody>
      </p:sp>
      <p:pic>
        <p:nvPicPr>
          <p:cNvPr id="6" name="图片 5">
            <a:extLst>
              <a:ext uri="{FF2B5EF4-FFF2-40B4-BE49-F238E27FC236}">
                <a16:creationId xmlns:a16="http://schemas.microsoft.com/office/drawing/2014/main" id="{599D1AEE-61D0-0311-C6AE-F025FE35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598563"/>
            <a:ext cx="4876800" cy="3772111"/>
          </a:xfrm>
          <a:prstGeom prst="rect">
            <a:avLst/>
          </a:prstGeom>
        </p:spPr>
      </p:pic>
    </p:spTree>
    <p:extLst>
      <p:ext uri="{BB962C8B-B14F-4D97-AF65-F5344CB8AC3E}">
        <p14:creationId xmlns:p14="http://schemas.microsoft.com/office/powerpoint/2010/main" val="2155891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7CE5F-2FDE-D746-AB96-9EA23ECF00DA}"/>
              </a:ext>
            </a:extLst>
          </p:cNvPr>
          <p:cNvSpPr>
            <a:spLocks noGrp="1"/>
          </p:cNvSpPr>
          <p:nvPr>
            <p:ph type="title"/>
          </p:nvPr>
        </p:nvSpPr>
        <p:spPr/>
        <p:txBody>
          <a:bodyPr/>
          <a:lstStyle/>
          <a:p>
            <a:r>
              <a:rPr kumimoji="1" lang="en" altLang="zh-CN" dirty="0"/>
              <a:t>Classification measures</a:t>
            </a:r>
            <a:endParaRPr kumimoji="1" lang="zh-CN" altLang="en-US" dirty="0"/>
          </a:p>
        </p:txBody>
      </p:sp>
      <p:sp>
        <p:nvSpPr>
          <p:cNvPr id="3" name="内容占位符 2">
            <a:extLst>
              <a:ext uri="{FF2B5EF4-FFF2-40B4-BE49-F238E27FC236}">
                <a16:creationId xmlns:a16="http://schemas.microsoft.com/office/drawing/2014/main" id="{253C29AF-E286-2FE9-1F6F-0CDE4F2085CF}"/>
              </a:ext>
            </a:extLst>
          </p:cNvPr>
          <p:cNvSpPr>
            <a:spLocks noGrp="1"/>
          </p:cNvSpPr>
          <p:nvPr>
            <p:ph idx="1"/>
          </p:nvPr>
        </p:nvSpPr>
        <p:spPr/>
        <p:txBody>
          <a:bodyPr/>
          <a:lstStyle/>
          <a:p>
            <a:r>
              <a:rPr kumimoji="1" lang="en" altLang="zh-CN" sz="3000" dirty="0">
                <a:latin typeface="Arial" panose="020B0604020202020204" pitchFamily="34" charset="0"/>
              </a:rPr>
              <a:t>Accuracy is only one measure (error = 1-accuracy).</a:t>
            </a:r>
          </a:p>
          <a:p>
            <a:r>
              <a:rPr kumimoji="1" lang="en" altLang="zh-CN" sz="3000" dirty="0">
                <a:latin typeface="Arial" panose="020B0604020202020204" pitchFamily="34" charset="0"/>
              </a:rPr>
              <a:t>Accuracy is not suitable in some applications. </a:t>
            </a:r>
          </a:p>
          <a:p>
            <a:r>
              <a:rPr kumimoji="1" lang="en" altLang="zh-CN" sz="3000" dirty="0">
                <a:latin typeface="Arial" panose="020B0604020202020204" pitchFamily="34" charset="0"/>
              </a:rPr>
              <a:t>In text mining, we may only be interested in the documents of a particular topic, which are only a small portion of a big document collection.  </a:t>
            </a:r>
          </a:p>
          <a:p>
            <a:r>
              <a:rPr kumimoji="1" lang="en" altLang="zh-CN" sz="3000" dirty="0">
                <a:latin typeface="Arial" panose="020B0604020202020204" pitchFamily="34" charset="0"/>
              </a:rPr>
              <a:t>In classification involving skewed or highly imbalanced data, e.g., network intrusion and financial fraud detections, we are interested only in the minority class. </a:t>
            </a:r>
          </a:p>
          <a:p>
            <a:pPr lvl="1"/>
            <a:r>
              <a:rPr kumimoji="1" lang="en" altLang="zh-CN" sz="2600" dirty="0">
                <a:latin typeface="Arial" panose="020B0604020202020204" pitchFamily="34" charset="0"/>
                <a:cs typeface="Arial" panose="020B0604020202020204" pitchFamily="34" charset="0"/>
              </a:rPr>
              <a:t>High accuracy does not mean any intrusion is detected. </a:t>
            </a:r>
          </a:p>
          <a:p>
            <a:pPr lvl="1"/>
            <a:r>
              <a:rPr kumimoji="1" lang="en" altLang="zh-CN" sz="2600" dirty="0">
                <a:latin typeface="Arial" panose="020B0604020202020204" pitchFamily="34" charset="0"/>
                <a:cs typeface="Arial" panose="020B0604020202020204" pitchFamily="34" charset="0"/>
              </a:rPr>
              <a:t>E.g., 1% intrusion. Achieve 99% accuracy by doing nothing. </a:t>
            </a:r>
          </a:p>
          <a:p>
            <a:r>
              <a:rPr kumimoji="1" lang="en" altLang="zh-CN" sz="3000" dirty="0">
                <a:latin typeface="Arial" panose="020B0604020202020204" pitchFamily="34" charset="0"/>
              </a:rPr>
              <a:t>The class of interest is commonly called the positive class, and the rest negative classes.</a:t>
            </a:r>
          </a:p>
        </p:txBody>
      </p:sp>
    </p:spTree>
    <p:extLst>
      <p:ext uri="{BB962C8B-B14F-4D97-AF65-F5344CB8AC3E}">
        <p14:creationId xmlns:p14="http://schemas.microsoft.com/office/powerpoint/2010/main" val="20995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3239B-07E0-F877-04AE-C51F9923FB65}"/>
              </a:ext>
            </a:extLst>
          </p:cNvPr>
          <p:cNvSpPr>
            <a:spLocks noGrp="1"/>
          </p:cNvSpPr>
          <p:nvPr>
            <p:ph type="title"/>
          </p:nvPr>
        </p:nvSpPr>
        <p:spPr/>
        <p:txBody>
          <a:bodyPr/>
          <a:lstStyle/>
          <a:p>
            <a:r>
              <a:rPr kumimoji="1" lang="en-US" altLang="zh-CN" dirty="0"/>
              <a:t>Learning Rules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F47EDA-9062-2583-CD31-45BEDD8F9601}"/>
                  </a:ext>
                </a:extLst>
              </p:cNvPr>
              <p:cNvSpPr>
                <a:spLocks noGrp="1"/>
              </p:cNvSpPr>
              <p:nvPr>
                <p:ph idx="1"/>
              </p:nvPr>
            </p:nvSpPr>
            <p:spPr/>
            <p:txBody>
              <a:bodyPr/>
              <a:lstStyle/>
              <a:p>
                <a:r>
                  <a:rPr kumimoji="1" lang="en-US" altLang="zh-CN" dirty="0"/>
                  <a:t>Expected Risk (</a:t>
                </a:r>
                <a:r>
                  <a:rPr kumimoji="1" lang="zh-CN" altLang="en-US" dirty="0"/>
                  <a:t>期望风险</a:t>
                </a:r>
                <a:r>
                  <a:rPr kumimoji="1" lang="en-US" altLang="zh-CN" dirty="0"/>
                  <a:t>)</a:t>
                </a:r>
              </a:p>
              <a:p>
                <a:pPr marL="0" indent="0">
                  <a:buNone/>
                </a:pPr>
                <a14:m>
                  <m:oMathPara xmlns:m="http://schemas.openxmlformats.org/officeDocument/2006/math">
                    <m:oMathParaPr>
                      <m:jc m:val="centerGroup"/>
                    </m:oMathParaPr>
                    <m:oMath xmlns:m="http://schemas.openxmlformats.org/officeDocument/2006/math">
                      <m:r>
                        <a:rPr kumimoji="1" lang="en-US" altLang="zh-CN" i="1" dirty="0" smtClean="0">
                          <a:solidFill>
                            <a:srgbClr val="000000"/>
                          </a:solidFill>
                          <a:latin typeface="Cambria Math" panose="02040503050406030204" pitchFamily="18" charset="0"/>
                          <a:ea typeface="Cambria Math" panose="02040503050406030204" pitchFamily="18" charset="0"/>
                        </a:rPr>
                        <m:t>ℛ</m:t>
                      </m:r>
                      <m:d>
                        <m:dPr>
                          <m:ctrlPr>
                            <a:rPr kumimoji="1" lang="en-US" altLang="zh-CN" b="0" i="1" dirty="0" smtClean="0">
                              <a:solidFill>
                                <a:srgbClr val="000000"/>
                              </a:solidFill>
                              <a:latin typeface="Cambria Math" panose="02040503050406030204" pitchFamily="18" charset="0"/>
                            </a:rPr>
                          </m:ctrlPr>
                        </m:dPr>
                        <m:e>
                          <m:r>
                            <a:rPr kumimoji="1" lang="en-US" altLang="zh-CN" b="0" i="1" dirty="0" smtClean="0">
                              <a:solidFill>
                                <a:srgbClr val="000000"/>
                              </a:solidFill>
                              <a:latin typeface="Cambria Math" panose="02040503050406030204" pitchFamily="18" charset="0"/>
                            </a:rPr>
                            <m:t>𝜃</m:t>
                          </m:r>
                        </m:e>
                      </m:d>
                      <m:r>
                        <a:rPr kumimoji="1" lang="en-US" altLang="zh-CN" b="0" i="1" dirty="0" smtClean="0">
                          <a:solidFill>
                            <a:srgbClr val="000000"/>
                          </a:solidFill>
                          <a:latin typeface="Cambria Math" panose="02040503050406030204" pitchFamily="18" charset="0"/>
                        </a:rPr>
                        <m:t>=</m:t>
                      </m:r>
                      <m:sSub>
                        <m:sSubPr>
                          <m:ctrlPr>
                            <a:rPr kumimoji="1" lang="en-US" altLang="zh-CN" b="0" i="1" dirty="0" smtClean="0">
                              <a:solidFill>
                                <a:srgbClr val="000000"/>
                              </a:solidFill>
                              <a:latin typeface="Cambria Math" panose="02040503050406030204" pitchFamily="18" charset="0"/>
                              <a:ea typeface="Cambria Math" panose="02040503050406030204" pitchFamily="18" charset="0"/>
                            </a:rPr>
                          </m:ctrlPr>
                        </m:sSubPr>
                        <m:e>
                          <m:r>
                            <a:rPr kumimoji="1" lang="en-US" altLang="zh-CN" b="0" i="1" dirty="0" smtClean="0">
                              <a:solidFill>
                                <a:srgbClr val="000000"/>
                              </a:solidFill>
                              <a:latin typeface="Cambria Math" panose="02040503050406030204" pitchFamily="18" charset="0"/>
                              <a:ea typeface="Cambria Math" panose="02040503050406030204" pitchFamily="18" charset="0"/>
                            </a:rPr>
                            <m:t>𝔼</m:t>
                          </m:r>
                        </m:e>
                        <m:sub>
                          <m:d>
                            <m:dPr>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b="0" i="1" dirty="0" smtClean="0">
                                  <a:solidFill>
                                    <a:srgbClr val="000000"/>
                                  </a:solidFill>
                                  <a:latin typeface="Cambria Math" panose="02040503050406030204" pitchFamily="18" charset="0"/>
                                  <a:ea typeface="Cambria Math" panose="02040503050406030204" pitchFamily="18" charset="0"/>
                                </a:rPr>
                                <m:t>𝑥</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e>
                          </m:d>
                          <m:r>
                            <a:rPr kumimoji="1" lang="en-US" altLang="zh-CN" b="0" i="1" dirty="0" smtClean="0">
                              <a:solidFill>
                                <a:srgbClr val="000000"/>
                              </a:solidFill>
                              <a:latin typeface="Cambria Math" panose="02040503050406030204" pitchFamily="18" charset="0"/>
                              <a:ea typeface="Cambria Math" panose="02040503050406030204" pitchFamily="18" charset="0"/>
                            </a:rPr>
                            <m:t>∼</m:t>
                          </m:r>
                          <m:sSub>
                            <m:sSubPr>
                              <m:ctrlPr>
                                <a:rPr kumimoji="1" lang="en-US" altLang="zh-CN" b="0" i="1" dirty="0" smtClean="0">
                                  <a:solidFill>
                                    <a:srgbClr val="000000"/>
                                  </a:solidFill>
                                  <a:latin typeface="Cambria Math" panose="02040503050406030204" pitchFamily="18" charset="0"/>
                                  <a:ea typeface="Cambria Math" panose="02040503050406030204" pitchFamily="18" charset="0"/>
                                </a:rPr>
                              </m:ctrlPr>
                            </m:sSubPr>
                            <m:e>
                              <m:r>
                                <a:rPr kumimoji="1" lang="en-US" altLang="zh-CN" b="0" i="1" dirty="0" smtClean="0">
                                  <a:solidFill>
                                    <a:srgbClr val="000000"/>
                                  </a:solidFill>
                                  <a:latin typeface="Cambria Math" panose="02040503050406030204" pitchFamily="18" charset="0"/>
                                  <a:ea typeface="Cambria Math" panose="02040503050406030204" pitchFamily="18" charset="0"/>
                                </a:rPr>
                                <m:t>𝑝</m:t>
                              </m:r>
                            </m:e>
                            <m:sub>
                              <m:r>
                                <a:rPr kumimoji="1" lang="en-US" altLang="zh-CN" b="0" i="1" dirty="0" smtClean="0">
                                  <a:solidFill>
                                    <a:srgbClr val="000000"/>
                                  </a:solidFill>
                                  <a:latin typeface="Cambria Math" panose="02040503050406030204" pitchFamily="18" charset="0"/>
                                  <a:ea typeface="Cambria Math" panose="02040503050406030204" pitchFamily="18" charset="0"/>
                                </a:rPr>
                                <m:t>𝑟</m:t>
                              </m:r>
                            </m:sub>
                          </m:sSub>
                          <m:d>
                            <m:dPr>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b="0" i="1" dirty="0" smtClean="0">
                                  <a:solidFill>
                                    <a:srgbClr val="000000"/>
                                  </a:solidFill>
                                  <a:latin typeface="Cambria Math" panose="02040503050406030204" pitchFamily="18" charset="0"/>
                                  <a:ea typeface="Cambria Math" panose="02040503050406030204" pitchFamily="18" charset="0"/>
                                </a:rPr>
                                <m:t>𝑥</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ea typeface="Cambria Math" panose="02040503050406030204" pitchFamily="18" charset="0"/>
                                </a:rPr>
                                <m:t>𝑦</m:t>
                              </m:r>
                            </m:e>
                          </m:d>
                        </m:sub>
                      </m:sSub>
                      <m:d>
                        <m:dPr>
                          <m:begChr m:val="["/>
                          <m:endChr m:val="]"/>
                          <m:ctrlPr>
                            <a:rPr kumimoji="1" lang="en-US" altLang="zh-CN" b="0" i="1" dirty="0" smtClean="0">
                              <a:solidFill>
                                <a:srgbClr val="000000"/>
                              </a:solidFill>
                              <a:latin typeface="Cambria Math" panose="02040503050406030204" pitchFamily="18" charset="0"/>
                              <a:ea typeface="Cambria Math" panose="02040503050406030204" pitchFamily="18" charset="0"/>
                            </a:rPr>
                          </m:ctrlPr>
                        </m:dPr>
                        <m:e>
                          <m:r>
                            <a:rPr kumimoji="1" lang="en-US" altLang="zh-CN" i="1">
                              <a:solidFill>
                                <a:srgbClr val="000000"/>
                              </a:solidFill>
                              <a:latin typeface="Cambria Math" panose="02040503050406030204" pitchFamily="18" charset="0"/>
                              <a:ea typeface="Cambria Math" panose="02040503050406030204" pitchFamily="18" charset="0"/>
                            </a:rPr>
                            <m:t>ℒ</m:t>
                          </m:r>
                          <m:d>
                            <m:dPr>
                              <m:ctrlPr>
                                <a:rPr kumimoji="1" lang="en-US" altLang="zh-CN" i="1">
                                  <a:solidFill>
                                    <a:srgbClr val="000000"/>
                                  </a:solidFill>
                                  <a:latin typeface="Cambria Math" panose="02040503050406030204" pitchFamily="18" charset="0"/>
                                  <a:ea typeface="Cambria Math" panose="02040503050406030204" pitchFamily="18" charset="0"/>
                                </a:rPr>
                              </m:ctrlPr>
                            </m:dPr>
                            <m:e>
                              <m:r>
                                <a:rPr kumimoji="1" lang="en-US" altLang="zh-CN" i="1">
                                  <a:solidFill>
                                    <a:srgbClr val="000000"/>
                                  </a:solidFill>
                                  <a:latin typeface="Cambria Math" panose="02040503050406030204" pitchFamily="18" charset="0"/>
                                  <a:ea typeface="Cambria Math" panose="02040503050406030204" pitchFamily="18" charset="0"/>
                                </a:rPr>
                                <m:t>𝑦</m:t>
                              </m:r>
                              <m:r>
                                <a:rPr kumimoji="1" lang="en-US" altLang="zh-CN" i="1">
                                  <a:solidFill>
                                    <a:srgbClr val="000000"/>
                                  </a:solidFill>
                                  <a:latin typeface="Cambria Math" panose="02040503050406030204" pitchFamily="18" charset="0"/>
                                  <a:ea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𝑓</m:t>
                              </m:r>
                              <m:d>
                                <m:dPr>
                                  <m:ctrlPr>
                                    <a:rPr kumimoji="1" lang="en-US" altLang="zh-CN" i="1">
                                      <a:solidFill>
                                        <a:srgbClr val="000000"/>
                                      </a:solidFill>
                                      <a:latin typeface="Cambria Math" panose="02040503050406030204" pitchFamily="18" charset="0"/>
                                      <a:ea typeface="Cambria Math" panose="02040503050406030204" pitchFamily="18" charset="0"/>
                                    </a:rPr>
                                  </m:ctrlPr>
                                </m:dPr>
                                <m:e>
                                  <m:r>
                                    <a:rPr kumimoji="1" lang="en-US" altLang="zh-CN" b="1" i="1">
                                      <a:solidFill>
                                        <a:srgbClr val="000000"/>
                                      </a:solidFill>
                                      <a:latin typeface="Cambria Math" panose="02040503050406030204" pitchFamily="18" charset="0"/>
                                      <a:ea typeface="Cambria Math" panose="02040503050406030204" pitchFamily="18" charset="0"/>
                                    </a:rPr>
                                    <m:t>𝒙</m:t>
                                  </m:r>
                                  <m:r>
                                    <a:rPr kumimoji="1" lang="en-US" altLang="zh-CN" i="1">
                                      <a:solidFill>
                                        <a:srgbClr val="000000"/>
                                      </a:solidFill>
                                      <a:latin typeface="Cambria Math" panose="02040503050406030204" pitchFamily="18" charset="0"/>
                                      <a:ea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𝜃</m:t>
                                  </m:r>
                                </m:e>
                              </m:d>
                            </m:e>
                          </m:d>
                        </m:e>
                      </m:d>
                    </m:oMath>
                  </m:oMathPara>
                </a14:m>
                <a:endParaRPr kumimoji="1" lang="zh-CN" altLang="en-US" dirty="0">
                  <a:solidFill>
                    <a:srgbClr val="000000"/>
                  </a:solidFill>
                </a:endParaRPr>
              </a:p>
            </p:txBody>
          </p:sp>
        </mc:Choice>
        <mc:Fallback xmlns="">
          <p:sp>
            <p:nvSpPr>
              <p:cNvPr id="3" name="内容占位符 2">
                <a:extLst>
                  <a:ext uri="{FF2B5EF4-FFF2-40B4-BE49-F238E27FC236}">
                    <a16:creationId xmlns:a16="http://schemas.microsoft.com/office/drawing/2014/main" id="{EEF47EDA-9062-2583-CD31-45BEDD8F9601}"/>
                  </a:ext>
                </a:extLst>
              </p:cNvPr>
              <p:cNvSpPr>
                <a:spLocks noGrp="1" noRot="1" noChangeAspect="1" noMove="1" noResize="1" noEditPoints="1" noAdjustHandles="1" noChangeArrowheads="1" noChangeShapeType="1" noTextEdit="1"/>
              </p:cNvSpPr>
              <p:nvPr>
                <p:ph idx="1"/>
              </p:nvPr>
            </p:nvSpPr>
            <p:spPr>
              <a:blipFill>
                <a:blip r:embed="rId3"/>
                <a:stretch>
                  <a:fillRect l="-925" t="-187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A6697FB-85EA-6038-DCDD-D03411ADC892}"/>
              </a:ext>
            </a:extLst>
          </p:cNvPr>
          <p:cNvSpPr txBox="1"/>
          <p:nvPr/>
        </p:nvSpPr>
        <p:spPr>
          <a:xfrm>
            <a:off x="1752600" y="2844225"/>
            <a:ext cx="4038600" cy="584775"/>
          </a:xfrm>
          <a:prstGeom prst="rect">
            <a:avLst/>
          </a:prstGeom>
          <a:noFill/>
        </p:spPr>
        <p:txBody>
          <a:bodyPr wrap="square" rtlCol="0">
            <a:spAutoFit/>
          </a:bodyPr>
          <a:lstStyle/>
          <a:p>
            <a:r>
              <a:rPr kumimoji="1" lang="en-US" altLang="zh-CN" sz="3200" dirty="0"/>
              <a:t>Real data distribution</a:t>
            </a:r>
            <a:endParaRPr kumimoji="1" lang="zh-CN" altLang="en-US" sz="3200" dirty="0"/>
          </a:p>
        </p:txBody>
      </p:sp>
      <p:sp>
        <p:nvSpPr>
          <p:cNvPr id="5" name="文本框 4">
            <a:extLst>
              <a:ext uri="{FF2B5EF4-FFF2-40B4-BE49-F238E27FC236}">
                <a16:creationId xmlns:a16="http://schemas.microsoft.com/office/drawing/2014/main" id="{1262B426-8DB0-5BC5-A6A6-9B8891AFB570}"/>
              </a:ext>
            </a:extLst>
          </p:cNvPr>
          <p:cNvSpPr txBox="1"/>
          <p:nvPr/>
        </p:nvSpPr>
        <p:spPr>
          <a:xfrm>
            <a:off x="6629400" y="2844224"/>
            <a:ext cx="2590800" cy="584775"/>
          </a:xfrm>
          <a:prstGeom prst="rect">
            <a:avLst/>
          </a:prstGeom>
          <a:noFill/>
        </p:spPr>
        <p:txBody>
          <a:bodyPr wrap="square" rtlCol="0">
            <a:spAutoFit/>
          </a:bodyPr>
          <a:lstStyle/>
          <a:p>
            <a:r>
              <a:rPr kumimoji="1" lang="en-US" altLang="zh-CN" sz="3200" dirty="0"/>
              <a:t>Loss function</a:t>
            </a:r>
            <a:endParaRPr kumimoji="1" lang="zh-CN" altLang="en-US" sz="3200" dirty="0"/>
          </a:p>
        </p:txBody>
      </p:sp>
      <p:cxnSp>
        <p:nvCxnSpPr>
          <p:cNvPr id="7" name="直线箭头连接符 6">
            <a:extLst>
              <a:ext uri="{FF2B5EF4-FFF2-40B4-BE49-F238E27FC236}">
                <a16:creationId xmlns:a16="http://schemas.microsoft.com/office/drawing/2014/main" id="{CC224EE0-EE60-B5D2-8877-4DE49F0D0BBE}"/>
              </a:ext>
            </a:extLst>
          </p:cNvPr>
          <p:cNvCxnSpPr>
            <a:stCxn id="4" idx="0"/>
          </p:cNvCxnSpPr>
          <p:nvPr/>
        </p:nvCxnSpPr>
        <p:spPr>
          <a:xfrm flipV="1">
            <a:off x="3771900" y="2209800"/>
            <a:ext cx="2247900" cy="63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0FED5FE9-0354-C46C-7C13-4AE0C1AEE5AA}"/>
              </a:ext>
            </a:extLst>
          </p:cNvPr>
          <p:cNvCxnSpPr>
            <a:stCxn id="5" idx="0"/>
          </p:cNvCxnSpPr>
          <p:nvPr/>
        </p:nvCxnSpPr>
        <p:spPr>
          <a:xfrm flipV="1">
            <a:off x="7924800" y="2209800"/>
            <a:ext cx="0" cy="63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805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01915-47A8-2912-D736-30636EB7D79E}"/>
              </a:ext>
            </a:extLst>
          </p:cNvPr>
          <p:cNvSpPr>
            <a:spLocks noGrp="1"/>
          </p:cNvSpPr>
          <p:nvPr>
            <p:ph type="title"/>
          </p:nvPr>
        </p:nvSpPr>
        <p:spPr/>
        <p:txBody>
          <a:bodyPr/>
          <a:lstStyle/>
          <a:p>
            <a:r>
              <a:rPr kumimoji="1" lang="en" altLang="zh-CN" dirty="0"/>
              <a:t>Precision and recall measures</a:t>
            </a:r>
            <a:endParaRPr kumimoji="1" lang="zh-CN" altLang="en-US" dirty="0"/>
          </a:p>
        </p:txBody>
      </p:sp>
      <p:sp>
        <p:nvSpPr>
          <p:cNvPr id="3" name="内容占位符 2">
            <a:extLst>
              <a:ext uri="{FF2B5EF4-FFF2-40B4-BE49-F238E27FC236}">
                <a16:creationId xmlns:a16="http://schemas.microsoft.com/office/drawing/2014/main" id="{3445BDF3-3905-0A19-3788-483082957BBB}"/>
              </a:ext>
            </a:extLst>
          </p:cNvPr>
          <p:cNvSpPr>
            <a:spLocks noGrp="1"/>
          </p:cNvSpPr>
          <p:nvPr>
            <p:ph idx="1"/>
          </p:nvPr>
        </p:nvSpPr>
        <p:spPr/>
        <p:txBody>
          <a:bodyPr/>
          <a:lstStyle/>
          <a:p>
            <a:r>
              <a:rPr kumimoji="1" lang="en" altLang="zh-CN" dirty="0">
                <a:latin typeface="Arial" panose="020B0604020202020204" pitchFamily="34" charset="0"/>
              </a:rPr>
              <a:t>Used in information retrieval and text classification. </a:t>
            </a:r>
          </a:p>
          <a:p>
            <a:r>
              <a:rPr kumimoji="1" lang="en" altLang="zh-CN" dirty="0">
                <a:latin typeface="Arial" panose="020B0604020202020204" pitchFamily="34" charset="0"/>
              </a:rPr>
              <a:t>We use a confusion matrix to introduce them. </a:t>
            </a:r>
          </a:p>
          <a:p>
            <a:endParaRPr kumimoji="1" lang="en" altLang="zh-CN" dirty="0">
              <a:latin typeface="Arial" panose="020B0604020202020204" pitchFamily="34" charset="0"/>
            </a:endParaRPr>
          </a:p>
          <a:p>
            <a:endParaRPr kumimoji="1" lang="zh-CN" altLang="en-US" dirty="0">
              <a:latin typeface="Arial" panose="020B0604020202020204" pitchFamily="34" charset="0"/>
            </a:endParaRPr>
          </a:p>
        </p:txBody>
      </p:sp>
      <p:pic>
        <p:nvPicPr>
          <p:cNvPr id="4" name="Picture 4">
            <a:extLst>
              <a:ext uri="{FF2B5EF4-FFF2-40B4-BE49-F238E27FC236}">
                <a16:creationId xmlns:a16="http://schemas.microsoft.com/office/drawing/2014/main" id="{1DBF432F-0A13-36EA-99CB-4F2F01C00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6144" y="2209800"/>
            <a:ext cx="7859712" cy="3969838"/>
          </a:xfrm>
          <a:prstGeom prst="rect">
            <a:avLst/>
          </a:prstGeom>
          <a:noFill/>
        </p:spPr>
      </p:pic>
    </p:spTree>
    <p:extLst>
      <p:ext uri="{BB962C8B-B14F-4D97-AF65-F5344CB8AC3E}">
        <p14:creationId xmlns:p14="http://schemas.microsoft.com/office/powerpoint/2010/main" val="343887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910C9-6ED9-DA94-127B-BEDEE06A3DF3}"/>
              </a:ext>
            </a:extLst>
          </p:cNvPr>
          <p:cNvSpPr>
            <a:spLocks noGrp="1"/>
          </p:cNvSpPr>
          <p:nvPr>
            <p:ph type="title"/>
          </p:nvPr>
        </p:nvSpPr>
        <p:spPr/>
        <p:txBody>
          <a:bodyPr/>
          <a:lstStyle/>
          <a:p>
            <a:r>
              <a:rPr kumimoji="1" lang="en" altLang="zh-CN" dirty="0"/>
              <a:t>Precision and recall measures (</a:t>
            </a:r>
            <a:r>
              <a:rPr kumimoji="1" lang="en" altLang="zh-CN" dirty="0" err="1"/>
              <a:t>cont</a:t>
            </a:r>
            <a:r>
              <a:rPr kumimoji="1" lang="en" altLang="zh-CN" dirty="0"/>
              <a:t>…)</a:t>
            </a:r>
            <a:endParaRPr kumimoji="1" lang="zh-CN" altLang="en-US" dirty="0"/>
          </a:p>
        </p:txBody>
      </p:sp>
      <p:pic>
        <p:nvPicPr>
          <p:cNvPr id="4" name="Picture 6">
            <a:extLst>
              <a:ext uri="{FF2B5EF4-FFF2-40B4-BE49-F238E27FC236}">
                <a16:creationId xmlns:a16="http://schemas.microsoft.com/office/drawing/2014/main" id="{71B788A4-6A2C-902B-BB75-0CE7401FA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8298410" cy="147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7E7F535C-521E-0FAA-3DBB-34E8D3B91DB8}"/>
              </a:ext>
            </a:extLst>
          </p:cNvPr>
          <p:cNvSpPr txBox="1">
            <a:spLocks noChangeArrowheads="1"/>
          </p:cNvSpPr>
          <p:nvPr/>
        </p:nvSpPr>
        <p:spPr bwMode="auto">
          <a:xfrm>
            <a:off x="1901031" y="3653431"/>
            <a:ext cx="8389938"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ja-JP" sz="2600" dirty="0">
                <a:solidFill>
                  <a:srgbClr val="FF0000"/>
                </a:solidFill>
                <a:ea typeface="ＭＳ Ｐゴシック" panose="020B0600070205080204" pitchFamily="34" charset="-128"/>
              </a:rPr>
              <a:t>Precision </a:t>
            </a:r>
            <a:r>
              <a:rPr lang="en-US" altLang="ja-JP" sz="2600" i="1" dirty="0">
                <a:solidFill>
                  <a:srgbClr val="FF0000"/>
                </a:solidFill>
                <a:ea typeface="ＭＳ Ｐゴシック" panose="020B0600070205080204" pitchFamily="34" charset="-128"/>
              </a:rPr>
              <a:t>p</a:t>
            </a:r>
            <a:r>
              <a:rPr lang="en-US" altLang="ja-JP" sz="2600" dirty="0">
                <a:ea typeface="ＭＳ Ｐゴシック" panose="020B0600070205080204" pitchFamily="34" charset="-128"/>
              </a:rPr>
              <a:t> is the number of </a:t>
            </a:r>
            <a:r>
              <a:rPr lang="en-US" altLang="ja-JP" sz="2600" dirty="0">
                <a:solidFill>
                  <a:srgbClr val="3333CC"/>
                </a:solidFill>
                <a:ea typeface="ＭＳ Ｐゴシック" panose="020B0600070205080204" pitchFamily="34" charset="-128"/>
              </a:rPr>
              <a:t>correctly classified positive examples</a:t>
            </a:r>
            <a:r>
              <a:rPr lang="en-US" altLang="ja-JP" sz="2600" dirty="0">
                <a:ea typeface="ＭＳ Ｐゴシック" panose="020B0600070205080204" pitchFamily="34" charset="-128"/>
              </a:rPr>
              <a:t> divided by the total number of examples that are classified as positive. </a:t>
            </a:r>
          </a:p>
          <a:p>
            <a:pPr eaLnBrk="1" hangingPunct="1">
              <a:spcBef>
                <a:spcPct val="10000"/>
              </a:spcBef>
            </a:pPr>
            <a:r>
              <a:rPr lang="en-US" altLang="ja-JP" sz="2600" dirty="0">
                <a:solidFill>
                  <a:srgbClr val="FF0000"/>
                </a:solidFill>
                <a:ea typeface="ＭＳ Ｐゴシック" panose="020B0600070205080204" pitchFamily="34" charset="-128"/>
              </a:rPr>
              <a:t>Recall </a:t>
            </a:r>
            <a:r>
              <a:rPr lang="en-US" altLang="ja-JP" sz="2600" i="1" dirty="0">
                <a:solidFill>
                  <a:srgbClr val="FF0000"/>
                </a:solidFill>
                <a:ea typeface="ＭＳ Ｐゴシック" panose="020B0600070205080204" pitchFamily="34" charset="-128"/>
              </a:rPr>
              <a:t>r</a:t>
            </a:r>
            <a:r>
              <a:rPr lang="en-US" altLang="ja-JP" sz="2600" dirty="0">
                <a:ea typeface="ＭＳ Ｐゴシック" panose="020B0600070205080204" pitchFamily="34" charset="-128"/>
              </a:rPr>
              <a:t> is the number of </a:t>
            </a:r>
            <a:r>
              <a:rPr lang="en-US" altLang="ja-JP" sz="2600" dirty="0">
                <a:solidFill>
                  <a:srgbClr val="3333CC"/>
                </a:solidFill>
                <a:ea typeface="ＭＳ Ｐゴシック" panose="020B0600070205080204" pitchFamily="34" charset="-128"/>
              </a:rPr>
              <a:t>correctly classified positive examples</a:t>
            </a:r>
            <a:r>
              <a:rPr lang="en-US" altLang="ja-JP" sz="2600" dirty="0">
                <a:ea typeface="ＭＳ Ｐゴシック" panose="020B0600070205080204" pitchFamily="34" charset="-128"/>
              </a:rPr>
              <a:t> divided by the total number of actual positive examples in the test set. </a:t>
            </a:r>
            <a:endParaRPr lang="en-US" altLang="en-US" sz="2600" dirty="0"/>
          </a:p>
        </p:txBody>
      </p:sp>
      <p:sp>
        <p:nvSpPr>
          <p:cNvPr id="6" name="Rectangle 10">
            <a:extLst>
              <a:ext uri="{FF2B5EF4-FFF2-40B4-BE49-F238E27FC236}">
                <a16:creationId xmlns:a16="http://schemas.microsoft.com/office/drawing/2014/main" id="{B9AD4623-6F27-4793-2638-EE72AF735177}"/>
              </a:ext>
            </a:extLst>
          </p:cNvPr>
          <p:cNvSpPr>
            <a:spLocks noChangeArrowheads="1"/>
          </p:cNvSpPr>
          <p:nvPr/>
        </p:nvSpPr>
        <p:spPr bwMode="auto">
          <a:xfrm>
            <a:off x="1522412" y="2966264"/>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mc:AlternateContent xmlns:mc="http://schemas.openxmlformats.org/markup-compatibility/2006" xmlns:a14="http://schemas.microsoft.com/office/drawing/2010/main">
        <mc:Choice Requires="a14">
          <p:sp>
            <p:nvSpPr>
              <p:cNvPr id="7" name="Object 9">
                <a:extLst>
                  <a:ext uri="{FF2B5EF4-FFF2-40B4-BE49-F238E27FC236}">
                    <a16:creationId xmlns:a16="http://schemas.microsoft.com/office/drawing/2014/main" id="{9C8A3E0A-4D3D-6A5E-7253-7766D39A83B0}"/>
                  </a:ext>
                </a:extLst>
              </p:cNvPr>
              <p:cNvSpPr txBox="1"/>
              <p:nvPr/>
            </p:nvSpPr>
            <p:spPr bwMode="auto">
              <a:xfrm>
                <a:off x="3197499" y="2751912"/>
                <a:ext cx="5256212" cy="768350"/>
              </a:xfrm>
              <a:prstGeom prst="rect">
                <a:avLst/>
              </a:prstGeom>
              <a:noFill/>
              <a:ln>
                <a:noFill/>
              </a:ln>
            </p:spPr>
            <p:txBody>
              <a:bodyPr>
                <a:normAutofit/>
              </a:bodyPr>
              <a:lstStyle/>
              <a:p>
                <a:pPr/>
                <a14:m>
                  <m:oMathPara xmlns:m="http://schemas.openxmlformats.org/officeDocument/2006/math">
                    <m:oMathParaPr>
                      <m:jc m:val="center"/>
                    </m:oMathParaPr>
                    <m:oMath xmlns:m="http://schemas.openxmlformats.org/officeDocument/2006/math">
                      <m:r>
                        <a:rPr lang="zh-CN" altLang="en-US" sz="2000" i="1" smtClean="0">
                          <a:solidFill>
                            <a:srgbClr val="000000"/>
                          </a:solidFill>
                          <a:latin typeface="Cambria Math" panose="02040503050406030204" pitchFamily="18" charset="0"/>
                        </a:rPr>
                        <m:t>𝑝</m:t>
                      </m:r>
                      <m:r>
                        <a:rPr lang="zh-CN" altLang="en-US" sz="200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𝑇𝑃</m:t>
                          </m:r>
                        </m:num>
                        <m:den>
                          <m:r>
                            <a:rPr lang="zh-CN" altLang="en-US" sz="2000" i="1">
                              <a:solidFill>
                                <a:srgbClr val="000000"/>
                              </a:solidFill>
                              <a:latin typeface="Cambria Math" panose="02040503050406030204" pitchFamily="18" charset="0"/>
                            </a:rPr>
                            <m:t>𝑇𝑃</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𝐹𝑃</m:t>
                          </m:r>
                        </m:den>
                      </m:f>
                      <m:r>
                        <m:rPr>
                          <m:nor/>
                        </m:rPr>
                        <a:rPr lang="zh-CN" altLang="en-US" sz="2000" i="0">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𝑇𝑃</m:t>
                          </m:r>
                        </m:num>
                        <m:den>
                          <m:r>
                            <a:rPr lang="zh-CN" altLang="en-US" sz="2000" i="1">
                              <a:solidFill>
                                <a:srgbClr val="000000"/>
                              </a:solidFill>
                              <a:latin typeface="Cambria Math" panose="02040503050406030204" pitchFamily="18" charset="0"/>
                            </a:rPr>
                            <m:t>𝑇𝑃</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𝐹𝑁</m:t>
                          </m:r>
                        </m:den>
                      </m:f>
                      <m:r>
                        <a:rPr lang="zh-CN" altLang="en-US" sz="2000" i="1">
                          <a:solidFill>
                            <a:srgbClr val="000000"/>
                          </a:solidFill>
                          <a:latin typeface="Cambria Math" panose="02040503050406030204" pitchFamily="18" charset="0"/>
                        </a:rPr>
                        <m:t>.</m:t>
                      </m:r>
                    </m:oMath>
                  </m:oMathPara>
                </a14:m>
                <a:endParaRPr lang="zh-CN" altLang="en-US" sz="2000" dirty="0">
                  <a:solidFill>
                    <a:srgbClr val="000000"/>
                  </a:solidFill>
                </a:endParaRPr>
              </a:p>
            </p:txBody>
          </p:sp>
        </mc:Choice>
        <mc:Fallback xmlns="">
          <p:sp>
            <p:nvSpPr>
              <p:cNvPr id="7" name="Object 9">
                <a:extLst>
                  <a:ext uri="{FF2B5EF4-FFF2-40B4-BE49-F238E27FC236}">
                    <a16:creationId xmlns:a16="http://schemas.microsoft.com/office/drawing/2014/main" id="{9C8A3E0A-4D3D-6A5E-7253-7766D39A83B0}"/>
                  </a:ext>
                </a:extLst>
              </p:cNvPr>
              <p:cNvSpPr txBox="1">
                <a:spLocks noRot="1" noChangeAspect="1" noMove="1" noResize="1" noEditPoints="1" noAdjustHandles="1" noChangeArrowheads="1" noChangeShapeType="1" noTextEdit="1"/>
              </p:cNvSpPr>
              <p:nvPr/>
            </p:nvSpPr>
            <p:spPr bwMode="auto">
              <a:xfrm>
                <a:off x="3197499" y="2751912"/>
                <a:ext cx="5256212" cy="768350"/>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876815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A7AAB-5584-3DCA-63BA-8E3BCF4237C3}"/>
              </a:ext>
            </a:extLst>
          </p:cNvPr>
          <p:cNvSpPr>
            <a:spLocks noGrp="1"/>
          </p:cNvSpPr>
          <p:nvPr>
            <p:ph type="title"/>
          </p:nvPr>
        </p:nvSpPr>
        <p:spPr/>
        <p:txBody>
          <a:bodyPr/>
          <a:lstStyle/>
          <a:p>
            <a:r>
              <a:rPr lang="en-US" altLang="en-US" dirty="0"/>
              <a:t>An example</a:t>
            </a:r>
            <a:endParaRPr kumimoji="1" lang="zh-CN" altLang="en-US" dirty="0"/>
          </a:p>
        </p:txBody>
      </p:sp>
      <p:sp>
        <p:nvSpPr>
          <p:cNvPr id="4" name="Rectangle 3">
            <a:extLst>
              <a:ext uri="{FF2B5EF4-FFF2-40B4-BE49-F238E27FC236}">
                <a16:creationId xmlns:a16="http://schemas.microsoft.com/office/drawing/2014/main" id="{F384D525-B334-028F-9192-13FCB04C5EB1}"/>
              </a:ext>
            </a:extLst>
          </p:cNvPr>
          <p:cNvSpPr txBox="1">
            <a:spLocks noChangeArrowheads="1"/>
          </p:cNvSpPr>
          <p:nvPr/>
        </p:nvSpPr>
        <p:spPr bwMode="auto">
          <a:xfrm>
            <a:off x="1257299" y="2847958"/>
            <a:ext cx="9677399"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en" altLang="ja-JP" sz="2600" dirty="0">
                <a:solidFill>
                  <a:srgbClr val="FF0000"/>
                </a:solidFill>
                <a:latin typeface="Arial" panose="020B0604020202020204" pitchFamily="34" charset="0"/>
                <a:ea typeface="ＭＳ Ｐゴシック" panose="020B0600070205080204" pitchFamily="34" charset="-128"/>
              </a:rPr>
              <a:t>This confusion matrix gives</a:t>
            </a:r>
            <a:r>
              <a:rPr lang="en" altLang="ja-JP" sz="2600" dirty="0">
                <a:latin typeface="Arial" panose="020B0604020202020204" pitchFamily="34" charset="0"/>
                <a:ea typeface="ＭＳ Ｐゴシック" panose="020B0600070205080204" pitchFamily="34" charset="-128"/>
              </a:rPr>
              <a:t> </a:t>
            </a:r>
          </a:p>
          <a:p>
            <a:pPr lvl="1"/>
            <a:r>
              <a:rPr lang="en" altLang="ja-JP" sz="2200"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precision </a:t>
            </a:r>
            <a:r>
              <a:rPr lang="en" altLang="ja-JP" sz="2200" i="1"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p</a:t>
            </a:r>
            <a:r>
              <a:rPr lang="en" altLang="ja-JP" sz="2200"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 = 100% and </a:t>
            </a:r>
          </a:p>
          <a:p>
            <a:pPr lvl="1"/>
            <a:r>
              <a:rPr lang="en" altLang="ja-JP" sz="2200"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recall </a:t>
            </a:r>
            <a:r>
              <a:rPr lang="en" altLang="ja-JP" sz="2200" i="1"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r</a:t>
            </a:r>
            <a:r>
              <a:rPr lang="en" altLang="ja-JP" sz="2200" dirty="0">
                <a:solidFill>
                  <a:srgbClr val="3333CC"/>
                </a:solidFill>
                <a:latin typeface="Arial" panose="020B0604020202020204" pitchFamily="34" charset="0"/>
                <a:ea typeface="ＭＳ Ｐゴシック" panose="020B0600070205080204" pitchFamily="34" charset="-128"/>
                <a:cs typeface="Arial" panose="020B0604020202020204" pitchFamily="34" charset="0"/>
              </a:rPr>
              <a:t> = 1% </a:t>
            </a:r>
          </a:p>
          <a:p>
            <a:pPr lvl="1">
              <a:buFont typeface="Wingdings" panose="05000000000000000000" pitchFamily="2" charset="2"/>
              <a:buNone/>
            </a:pPr>
            <a:r>
              <a:rPr lang="en" altLang="ja-JP" sz="2200" dirty="0">
                <a:latin typeface="Arial" panose="020B0604020202020204" pitchFamily="34" charset="0"/>
                <a:ea typeface="ＭＳ Ｐゴシック" panose="020B0600070205080204" pitchFamily="34" charset="-128"/>
                <a:cs typeface="Arial" panose="020B0604020202020204" pitchFamily="34" charset="0"/>
              </a:rPr>
              <a:t>	because we only classified one positive example correctly and no negative examples wrongly. </a:t>
            </a:r>
          </a:p>
          <a:p>
            <a:r>
              <a:rPr lang="en" altLang="en-US" sz="2600" dirty="0">
                <a:solidFill>
                  <a:srgbClr val="3333CC"/>
                </a:solidFill>
                <a:latin typeface="Arial" panose="020B0604020202020204" pitchFamily="34" charset="0"/>
              </a:rPr>
              <a:t>Note: </a:t>
            </a:r>
            <a:r>
              <a:rPr lang="en" altLang="en-US" sz="2600" dirty="0">
                <a:latin typeface="Arial" panose="020B0604020202020204" pitchFamily="34" charset="0"/>
              </a:rPr>
              <a:t>precision and recall only measure classification on the positive class. </a:t>
            </a:r>
          </a:p>
        </p:txBody>
      </p:sp>
      <p:pic>
        <p:nvPicPr>
          <p:cNvPr id="5" name="Picture 4">
            <a:extLst>
              <a:ext uri="{FF2B5EF4-FFF2-40B4-BE49-F238E27FC236}">
                <a16:creationId xmlns:a16="http://schemas.microsoft.com/office/drawing/2014/main" id="{9066B2F5-449D-4FC6-9912-C689E9794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11683" y="1195404"/>
            <a:ext cx="8368633" cy="1266826"/>
          </a:xfrm>
          <a:prstGeom prst="rect">
            <a:avLst/>
          </a:prstGeom>
          <a:noFill/>
        </p:spPr>
      </p:pic>
    </p:spTree>
    <p:extLst>
      <p:ext uri="{BB962C8B-B14F-4D97-AF65-F5344CB8AC3E}">
        <p14:creationId xmlns:p14="http://schemas.microsoft.com/office/powerpoint/2010/main" val="2170001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BE54F-C0C6-AA84-1425-8136036A103D}"/>
              </a:ext>
            </a:extLst>
          </p:cNvPr>
          <p:cNvSpPr>
            <a:spLocks noGrp="1"/>
          </p:cNvSpPr>
          <p:nvPr>
            <p:ph type="title"/>
          </p:nvPr>
        </p:nvSpPr>
        <p:spPr/>
        <p:txBody>
          <a:bodyPr/>
          <a:lstStyle/>
          <a:p>
            <a:r>
              <a:rPr kumimoji="1" lang="en-US" altLang="zh-CN" dirty="0"/>
              <a:t>P-R Curve</a:t>
            </a:r>
            <a:endParaRPr kumimoji="1" lang="zh-CN" altLang="en-US" dirty="0"/>
          </a:p>
        </p:txBody>
      </p:sp>
      <p:pic>
        <p:nvPicPr>
          <p:cNvPr id="4" name="图片 3">
            <a:extLst>
              <a:ext uri="{FF2B5EF4-FFF2-40B4-BE49-F238E27FC236}">
                <a16:creationId xmlns:a16="http://schemas.microsoft.com/office/drawing/2014/main" id="{EAC0CEFB-A3AF-948C-7D27-86625BDD25C4}"/>
              </a:ext>
            </a:extLst>
          </p:cNvPr>
          <p:cNvPicPr>
            <a:picLocks noChangeAspect="1"/>
          </p:cNvPicPr>
          <p:nvPr/>
        </p:nvPicPr>
        <p:blipFill>
          <a:blip r:embed="rId3"/>
          <a:stretch>
            <a:fillRect/>
          </a:stretch>
        </p:blipFill>
        <p:spPr>
          <a:xfrm>
            <a:off x="613144" y="1524000"/>
            <a:ext cx="4938889" cy="4286250"/>
          </a:xfrm>
          <a:prstGeom prst="rect">
            <a:avLst/>
          </a:prstGeom>
        </p:spPr>
      </p:pic>
      <p:sp>
        <p:nvSpPr>
          <p:cNvPr id="5" name="文本框 4">
            <a:extLst>
              <a:ext uri="{FF2B5EF4-FFF2-40B4-BE49-F238E27FC236}">
                <a16:creationId xmlns:a16="http://schemas.microsoft.com/office/drawing/2014/main" id="{923EAD6B-DC27-5D67-AF39-941650E4976B}"/>
              </a:ext>
            </a:extLst>
          </p:cNvPr>
          <p:cNvSpPr txBox="1"/>
          <p:nvPr/>
        </p:nvSpPr>
        <p:spPr>
          <a:xfrm>
            <a:off x="5942012" y="1676400"/>
            <a:ext cx="5637372" cy="3785652"/>
          </a:xfrm>
          <a:prstGeom prst="rect">
            <a:avLst/>
          </a:prstGeom>
          <a:noFill/>
        </p:spPr>
        <p:txBody>
          <a:bodyPr wrap="square" rtlCol="0">
            <a:spAutoFit/>
          </a:bodyPr>
          <a:lstStyle/>
          <a:p>
            <a:pPr marL="342900" indent="-342900">
              <a:buAutoNum type="arabicPeriod"/>
            </a:pPr>
            <a:r>
              <a:rPr lang="en" altLang="zh-CN" sz="2400" b="0" i="0" dirty="0">
                <a:solidFill>
                  <a:srgbClr val="333333"/>
                </a:solidFill>
                <a:effectLst/>
                <a:latin typeface="Arial" panose="020B0604020202020204" pitchFamily="34" charset="0"/>
              </a:rPr>
              <a:t>According to the prediction results of the learner, the higher the ranking, the more likely it is to be a positive example.</a:t>
            </a:r>
          </a:p>
          <a:p>
            <a:pPr marL="342900" indent="-342900">
              <a:buAutoNum type="arabicPeriod"/>
            </a:pPr>
            <a:r>
              <a:rPr lang="en" altLang="zh-CN" sz="2400" b="0" i="0" dirty="0">
                <a:solidFill>
                  <a:srgbClr val="333333"/>
                </a:solidFill>
                <a:effectLst/>
                <a:latin typeface="Arial" panose="020B0604020202020204" pitchFamily="34" charset="0"/>
              </a:rPr>
              <a:t>If the samples are taken as positive examples one by one in this order, a set of precision and recall can be achieved.</a:t>
            </a:r>
            <a:endParaRPr kumimoji="1" lang="en-US" altLang="zh-CN" sz="2400" dirty="0"/>
          </a:p>
          <a:p>
            <a:r>
              <a:rPr kumimoji="1" lang="en-US" altLang="zh-CN" sz="2400" dirty="0"/>
              <a:t>Question?</a:t>
            </a:r>
          </a:p>
          <a:p>
            <a:r>
              <a:rPr kumimoji="1" lang="en-US" altLang="zh-CN" sz="2400" dirty="0"/>
              <a:t>Which one is better?</a:t>
            </a:r>
            <a:endParaRPr kumimoji="1" lang="zh-CN" altLang="en-US" sz="2400" dirty="0"/>
          </a:p>
        </p:txBody>
      </p:sp>
    </p:spTree>
    <p:extLst>
      <p:ext uri="{BB962C8B-B14F-4D97-AF65-F5344CB8AC3E}">
        <p14:creationId xmlns:p14="http://schemas.microsoft.com/office/powerpoint/2010/main" val="2987566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BFE62-D542-30C7-37DF-DA0A2C56AA5B}"/>
              </a:ext>
            </a:extLst>
          </p:cNvPr>
          <p:cNvSpPr>
            <a:spLocks noGrp="1"/>
          </p:cNvSpPr>
          <p:nvPr>
            <p:ph type="title"/>
          </p:nvPr>
        </p:nvSpPr>
        <p:spPr/>
        <p:txBody>
          <a:bodyPr/>
          <a:lstStyle/>
          <a:p>
            <a:r>
              <a:rPr kumimoji="1" lang="en" altLang="zh-CN" dirty="0"/>
              <a:t>F1-value (also called F1-score)</a:t>
            </a:r>
            <a:endParaRPr kumimoji="1" lang="zh-CN" altLang="en-US" dirty="0"/>
          </a:p>
        </p:txBody>
      </p:sp>
      <p:sp>
        <p:nvSpPr>
          <p:cNvPr id="4" name="Rectangle 3">
            <a:extLst>
              <a:ext uri="{FF2B5EF4-FFF2-40B4-BE49-F238E27FC236}">
                <a16:creationId xmlns:a16="http://schemas.microsoft.com/office/drawing/2014/main" id="{E63961DC-5C6C-FE42-AFF2-DECBA7718998}"/>
              </a:ext>
            </a:extLst>
          </p:cNvPr>
          <p:cNvSpPr txBox="1">
            <a:spLocks noChangeArrowheads="1"/>
          </p:cNvSpPr>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en" altLang="en-US" dirty="0">
                <a:latin typeface="Arial" panose="020B0604020202020204" pitchFamily="34" charset="0"/>
              </a:rPr>
              <a:t>It is hard to compare two classifiers using two measures. F</a:t>
            </a:r>
            <a:r>
              <a:rPr lang="en" altLang="en-US" baseline="-25000" dirty="0">
                <a:latin typeface="Arial" panose="020B0604020202020204" pitchFamily="34" charset="0"/>
                <a:ea typeface="ＭＳ Ｐゴシック" panose="020B0600070205080204" pitchFamily="34" charset="-128"/>
              </a:rPr>
              <a:t>1</a:t>
            </a:r>
            <a:r>
              <a:rPr lang="en" altLang="en-US" dirty="0">
                <a:latin typeface="Arial" panose="020B0604020202020204" pitchFamily="34" charset="0"/>
              </a:rPr>
              <a:t> score combines precision and recall into one measure</a:t>
            </a:r>
          </a:p>
          <a:p>
            <a:endParaRPr lang="en" altLang="en-US" sz="2000" dirty="0">
              <a:latin typeface="Arial" panose="020B0604020202020204" pitchFamily="34" charset="0"/>
            </a:endParaRPr>
          </a:p>
          <a:p>
            <a:endParaRPr lang="en" altLang="en-US" sz="2000" dirty="0">
              <a:latin typeface="Arial" panose="020B0604020202020204" pitchFamily="34" charset="0"/>
            </a:endParaRPr>
          </a:p>
          <a:p>
            <a:endParaRPr lang="en" altLang="en-US" sz="2000" dirty="0">
              <a:latin typeface="Arial" panose="020B0604020202020204" pitchFamily="34" charset="0"/>
            </a:endParaRPr>
          </a:p>
          <a:p>
            <a:endParaRPr lang="en" altLang="en-US" sz="2000" dirty="0">
              <a:latin typeface="Arial" panose="020B0604020202020204" pitchFamily="34" charset="0"/>
            </a:endParaRPr>
          </a:p>
          <a:p>
            <a:endParaRPr lang="en" altLang="en-US" sz="2000" dirty="0">
              <a:latin typeface="Arial" panose="020B0604020202020204" pitchFamily="34" charset="0"/>
            </a:endParaRPr>
          </a:p>
          <a:p>
            <a:endParaRPr lang="en" altLang="ja-JP" sz="2000" dirty="0">
              <a:latin typeface="Arial" panose="020B0604020202020204" pitchFamily="34" charset="0"/>
              <a:ea typeface="ＭＳ Ｐゴシック" panose="020B0600070205080204" pitchFamily="34" charset="-128"/>
            </a:endParaRPr>
          </a:p>
          <a:p>
            <a:endParaRPr lang="en" altLang="ja-JP" sz="2000" dirty="0">
              <a:latin typeface="Arial" panose="020B0604020202020204" pitchFamily="34" charset="0"/>
              <a:ea typeface="ＭＳ Ｐゴシック" panose="020B0600070205080204" pitchFamily="34" charset="-128"/>
            </a:endParaRPr>
          </a:p>
          <a:p>
            <a:endParaRPr lang="en" altLang="ja-JP" sz="2000" dirty="0">
              <a:latin typeface="Arial" panose="020B0604020202020204" pitchFamily="34" charset="0"/>
              <a:ea typeface="ＭＳ Ｐゴシック" panose="020B0600070205080204" pitchFamily="34" charset="-128"/>
            </a:endParaRPr>
          </a:p>
          <a:p>
            <a:endParaRPr lang="en" altLang="ja-JP" dirty="0">
              <a:latin typeface="Arial" panose="020B0604020202020204" pitchFamily="34" charset="0"/>
              <a:ea typeface="ＭＳ Ｐゴシック" panose="020B0600070205080204" pitchFamily="34" charset="-128"/>
            </a:endParaRPr>
          </a:p>
          <a:p>
            <a:r>
              <a:rPr lang="en" altLang="ja-JP" dirty="0">
                <a:latin typeface="Arial" panose="020B0604020202020204" pitchFamily="34" charset="0"/>
                <a:ea typeface="ＭＳ Ｐゴシック" panose="020B0600070205080204" pitchFamily="34" charset="-128"/>
              </a:rPr>
              <a:t>The harmonic mean of two numbers tends to be closer to the smaller of the two. </a:t>
            </a:r>
          </a:p>
          <a:p>
            <a:r>
              <a:rPr lang="en" altLang="ja-JP" dirty="0">
                <a:latin typeface="Arial" panose="020B0604020202020204" pitchFamily="34" charset="0"/>
                <a:ea typeface="ＭＳ Ｐゴシック" panose="020B0600070205080204" pitchFamily="34" charset="-128"/>
              </a:rPr>
              <a:t>For F</a:t>
            </a:r>
            <a:r>
              <a:rPr lang="en" altLang="ja-JP" baseline="-25000" dirty="0">
                <a:latin typeface="Arial" panose="020B0604020202020204" pitchFamily="34" charset="0"/>
                <a:ea typeface="ＭＳ Ｐゴシック" panose="020B0600070205080204" pitchFamily="34" charset="-128"/>
              </a:rPr>
              <a:t>1</a:t>
            </a:r>
            <a:r>
              <a:rPr lang="en" altLang="ja-JP" dirty="0">
                <a:latin typeface="Arial" panose="020B0604020202020204" pitchFamily="34" charset="0"/>
                <a:ea typeface="ＭＳ Ｐゴシック" panose="020B0600070205080204" pitchFamily="34" charset="-128"/>
              </a:rPr>
              <a:t>-value to be large, both </a:t>
            </a:r>
            <a:r>
              <a:rPr lang="en" altLang="ja-JP" i="1" dirty="0">
                <a:latin typeface="Arial" panose="020B0604020202020204" pitchFamily="34" charset="0"/>
                <a:ea typeface="ＭＳ Ｐゴシック" panose="020B0600070205080204" pitchFamily="34" charset="-128"/>
              </a:rPr>
              <a:t>p</a:t>
            </a:r>
            <a:r>
              <a:rPr lang="en" altLang="ja-JP" dirty="0">
                <a:latin typeface="Arial" panose="020B0604020202020204" pitchFamily="34" charset="0"/>
                <a:ea typeface="ＭＳ Ｐゴシック" panose="020B0600070205080204" pitchFamily="34" charset="-128"/>
              </a:rPr>
              <a:t> and </a:t>
            </a:r>
            <a:r>
              <a:rPr lang="en" altLang="ja-JP" i="1" dirty="0">
                <a:latin typeface="Arial" panose="020B0604020202020204" pitchFamily="34" charset="0"/>
                <a:ea typeface="ＭＳ Ｐゴシック" panose="020B0600070205080204" pitchFamily="34" charset="-128"/>
              </a:rPr>
              <a:t>r</a:t>
            </a:r>
            <a:r>
              <a:rPr lang="en" altLang="ja-JP" dirty="0">
                <a:latin typeface="Arial" panose="020B0604020202020204" pitchFamily="34" charset="0"/>
                <a:ea typeface="ＭＳ Ｐゴシック" panose="020B0600070205080204" pitchFamily="34" charset="-128"/>
              </a:rPr>
              <a:t> much be large. </a:t>
            </a:r>
            <a:endParaRPr lang="en" altLang="en-US" dirty="0">
              <a:latin typeface="Arial" panose="020B0604020202020204" pitchFamily="34" charset="0"/>
            </a:endParaRPr>
          </a:p>
        </p:txBody>
      </p:sp>
      <p:pic>
        <p:nvPicPr>
          <p:cNvPr id="5" name="Picture 4">
            <a:extLst>
              <a:ext uri="{FF2B5EF4-FFF2-40B4-BE49-F238E27FC236}">
                <a16:creationId xmlns:a16="http://schemas.microsoft.com/office/drawing/2014/main" id="{225B50FB-9C04-80FA-50C2-122AF8817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16721" y="2078522"/>
            <a:ext cx="6734675" cy="2700956"/>
          </a:xfrm>
          <a:prstGeom prst="rect">
            <a:avLst/>
          </a:prstGeom>
          <a:noFill/>
        </p:spPr>
      </p:pic>
      <p:pic>
        <p:nvPicPr>
          <p:cNvPr id="6" name="图片 5">
            <a:extLst>
              <a:ext uri="{FF2B5EF4-FFF2-40B4-BE49-F238E27FC236}">
                <a16:creationId xmlns:a16="http://schemas.microsoft.com/office/drawing/2014/main" id="{ACA40384-D753-D07E-6FE4-5F730CC0B076}"/>
              </a:ext>
            </a:extLst>
          </p:cNvPr>
          <p:cNvPicPr>
            <a:picLocks noChangeAspect="1"/>
          </p:cNvPicPr>
          <p:nvPr/>
        </p:nvPicPr>
        <p:blipFill>
          <a:blip r:embed="rId3"/>
          <a:stretch>
            <a:fillRect/>
          </a:stretch>
        </p:blipFill>
        <p:spPr>
          <a:xfrm>
            <a:off x="7758517" y="2078522"/>
            <a:ext cx="2250632" cy="1052715"/>
          </a:xfrm>
          <a:prstGeom prst="rect">
            <a:avLst/>
          </a:prstGeom>
        </p:spPr>
      </p:pic>
    </p:spTree>
    <p:extLst>
      <p:ext uri="{BB962C8B-B14F-4D97-AF65-F5344CB8AC3E}">
        <p14:creationId xmlns:p14="http://schemas.microsoft.com/office/powerpoint/2010/main" val="2408095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525A7-0A38-799F-520D-E10925629859}"/>
              </a:ext>
            </a:extLst>
          </p:cNvPr>
          <p:cNvSpPr>
            <a:spLocks noGrp="1"/>
          </p:cNvSpPr>
          <p:nvPr>
            <p:ph type="title"/>
          </p:nvPr>
        </p:nvSpPr>
        <p:spPr/>
        <p:txBody>
          <a:bodyPr/>
          <a:lstStyle/>
          <a:p>
            <a:r>
              <a:rPr kumimoji="1" lang="en" altLang="zh-CN" dirty="0"/>
              <a:t>Which one should we use, P or R?</a:t>
            </a:r>
            <a:endParaRPr kumimoji="1" lang="zh-CN" altLang="en-US" dirty="0"/>
          </a:p>
        </p:txBody>
      </p:sp>
      <p:sp>
        <p:nvSpPr>
          <p:cNvPr id="3" name="内容占位符 2">
            <a:extLst>
              <a:ext uri="{FF2B5EF4-FFF2-40B4-BE49-F238E27FC236}">
                <a16:creationId xmlns:a16="http://schemas.microsoft.com/office/drawing/2014/main" id="{93F93743-51B9-7BA7-F78F-304F0DABBDF2}"/>
              </a:ext>
            </a:extLst>
          </p:cNvPr>
          <p:cNvSpPr>
            <a:spLocks noGrp="1"/>
          </p:cNvSpPr>
          <p:nvPr>
            <p:ph idx="1"/>
          </p:nvPr>
        </p:nvSpPr>
        <p:spPr/>
        <p:txBody>
          <a:bodyPr/>
          <a:lstStyle/>
          <a:p>
            <a:r>
              <a:rPr kumimoji="1" lang="en" altLang="zh-CN" sz="3000" dirty="0">
                <a:latin typeface="Arial" panose="020B0604020202020204" pitchFamily="34" charset="0"/>
              </a:rPr>
              <a:t>Classification: generate a real value or probability prediction for the test sample, and then compare this prediction value with a classification threshold. If it is greater than the threshold, it will be classified as positive, otherwise negative.</a:t>
            </a:r>
          </a:p>
          <a:p>
            <a:pPr lvl="1"/>
            <a:r>
              <a:rPr kumimoji="1" lang="en" altLang="zh-CN" sz="2600" dirty="0">
                <a:latin typeface="Arial" panose="020B0604020202020204" pitchFamily="34" charset="0"/>
                <a:cs typeface="Arial" panose="020B0604020202020204" pitchFamily="34" charset="0"/>
              </a:rPr>
              <a:t>Equivalent to sorting, "most likely" is the positive case at the front, and "least likely" is the positive case at the back. The classification process is equivalent to dividing the sample into two parts by a certain "cut-off point" in this sorting, the former part is judged as positive cases, and the latter part is judged as negative cases.</a:t>
            </a:r>
          </a:p>
          <a:p>
            <a:pPr lvl="1"/>
            <a:r>
              <a:rPr kumimoji="1" lang="en" altLang="zh-CN" sz="2600" dirty="0">
                <a:latin typeface="Arial" panose="020B0604020202020204" pitchFamily="34" charset="0"/>
                <a:cs typeface="Arial" panose="020B0604020202020204" pitchFamily="34" charset="0"/>
              </a:rPr>
              <a:t>If more attention is paid to P, the front position will be truncated, such as product recommendation.</a:t>
            </a:r>
          </a:p>
          <a:p>
            <a:pPr lvl="1"/>
            <a:r>
              <a:rPr kumimoji="1" lang="en" altLang="zh-CN" sz="2600" dirty="0">
                <a:latin typeface="Arial" panose="020B0604020202020204" pitchFamily="34" charset="0"/>
                <a:cs typeface="Arial" panose="020B0604020202020204" pitchFamily="34" charset="0"/>
              </a:rPr>
              <a:t>If more attention is paid to R, the back position will be truncated, such as fugitive search.</a:t>
            </a:r>
            <a:endParaRPr kumimoji="1" lang="zh-CN" alt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776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C8ADB-1277-4ED7-2FD2-9A973BE3FA00}"/>
              </a:ext>
            </a:extLst>
          </p:cNvPr>
          <p:cNvSpPr>
            <a:spLocks noGrp="1"/>
          </p:cNvSpPr>
          <p:nvPr>
            <p:ph type="title"/>
          </p:nvPr>
        </p:nvSpPr>
        <p:spPr/>
        <p:txBody>
          <a:bodyPr/>
          <a:lstStyle/>
          <a:p>
            <a:r>
              <a:rPr kumimoji="1" lang="en" altLang="zh-CN" dirty="0"/>
              <a:t>Receive operating characteristics curve</a:t>
            </a:r>
            <a:endParaRPr kumimoji="1" lang="zh-CN" altLang="en-US" dirty="0"/>
          </a:p>
        </p:txBody>
      </p:sp>
      <p:sp>
        <p:nvSpPr>
          <p:cNvPr id="5" name="Content Placeholder 2">
            <a:extLst>
              <a:ext uri="{FF2B5EF4-FFF2-40B4-BE49-F238E27FC236}">
                <a16:creationId xmlns:a16="http://schemas.microsoft.com/office/drawing/2014/main" id="{869DB4C3-CC76-3392-CD77-D74097851357}"/>
              </a:ext>
            </a:extLst>
          </p:cNvPr>
          <p:cNvSpPr>
            <a:spLocks noGrp="1"/>
          </p:cNvSpPr>
          <p:nvPr>
            <p:ph idx="1"/>
          </p:nvPr>
        </p:nvSpPr>
        <p:spPr>
          <a:xfrm>
            <a:off x="609600" y="990600"/>
            <a:ext cx="10972800" cy="5410199"/>
          </a:xfrm>
        </p:spPr>
        <p:txBody>
          <a:bodyPr/>
          <a:lstStyle/>
          <a:p>
            <a:pPr eaLnBrk="1" hangingPunct="1"/>
            <a:r>
              <a:rPr lang="en-US" altLang="en-US" dirty="0">
                <a:latin typeface="Arial" panose="020B0604020202020204" pitchFamily="34" charset="0"/>
              </a:rPr>
              <a:t>It is commonly called the </a:t>
            </a:r>
            <a:r>
              <a:rPr lang="en-US" altLang="en-US" dirty="0">
                <a:solidFill>
                  <a:srgbClr val="FF0000"/>
                </a:solidFill>
                <a:latin typeface="Arial" panose="020B0604020202020204" pitchFamily="34" charset="0"/>
              </a:rPr>
              <a:t>ROC curve.</a:t>
            </a:r>
          </a:p>
          <a:p>
            <a:pPr eaLnBrk="1" hangingPunct="1"/>
            <a:r>
              <a:rPr lang="en-US" altLang="en-US" dirty="0">
                <a:latin typeface="Arial" panose="020B0604020202020204" pitchFamily="34" charset="0"/>
              </a:rPr>
              <a:t>It is a plot of the </a:t>
            </a:r>
            <a:r>
              <a:rPr lang="en-US" altLang="en-US" dirty="0">
                <a:solidFill>
                  <a:srgbClr val="3333CC"/>
                </a:solidFill>
                <a:latin typeface="Arial" panose="020B0604020202020204" pitchFamily="34" charset="0"/>
              </a:rPr>
              <a:t>true positive rate (TPR) </a:t>
            </a:r>
            <a:r>
              <a:rPr lang="en-US" altLang="en-US" dirty="0">
                <a:latin typeface="Arial" panose="020B0604020202020204" pitchFamily="34" charset="0"/>
              </a:rPr>
              <a:t>against the </a:t>
            </a:r>
            <a:r>
              <a:rPr lang="en-US" altLang="en-US" dirty="0">
                <a:solidFill>
                  <a:srgbClr val="3333CC"/>
                </a:solidFill>
                <a:latin typeface="Arial" panose="020B0604020202020204" pitchFamily="34" charset="0"/>
              </a:rPr>
              <a:t>false positive rate (FPR).</a:t>
            </a:r>
          </a:p>
          <a:p>
            <a:pPr eaLnBrk="1" hangingPunct="1"/>
            <a:r>
              <a:rPr lang="en-US" altLang="en-US" dirty="0">
                <a:solidFill>
                  <a:srgbClr val="3333CC"/>
                </a:solidFill>
                <a:latin typeface="Arial" panose="020B0604020202020204" pitchFamily="34" charset="0"/>
              </a:rPr>
              <a:t>True positive rate:</a:t>
            </a:r>
          </a:p>
          <a:p>
            <a:pPr eaLnBrk="1" hangingPunct="1"/>
            <a:endParaRPr lang="en-US" altLang="en-US" dirty="0">
              <a:solidFill>
                <a:srgbClr val="FF0000"/>
              </a:solidFill>
              <a:latin typeface="Arial" panose="020B0604020202020204" pitchFamily="34" charset="0"/>
            </a:endParaRPr>
          </a:p>
          <a:p>
            <a:pPr eaLnBrk="1" hangingPunct="1"/>
            <a:endParaRPr lang="en-US" altLang="en-US" dirty="0">
              <a:solidFill>
                <a:srgbClr val="FF0000"/>
              </a:solidFill>
              <a:latin typeface="Arial" panose="020B0604020202020204" pitchFamily="34" charset="0"/>
            </a:endParaRPr>
          </a:p>
          <a:p>
            <a:pPr eaLnBrk="1" hangingPunct="1"/>
            <a:r>
              <a:rPr lang="en-US" altLang="en-US" dirty="0">
                <a:solidFill>
                  <a:srgbClr val="3333CC"/>
                </a:solidFill>
                <a:latin typeface="Arial" panose="020B0604020202020204" pitchFamily="34" charset="0"/>
              </a:rPr>
              <a:t>False positive rate:</a:t>
            </a:r>
          </a:p>
        </p:txBody>
      </p:sp>
      <p:pic>
        <p:nvPicPr>
          <p:cNvPr id="6" name="Picture 2">
            <a:extLst>
              <a:ext uri="{FF2B5EF4-FFF2-40B4-BE49-F238E27FC236}">
                <a16:creationId xmlns:a16="http://schemas.microsoft.com/office/drawing/2014/main" id="{D3339463-47C1-FE15-7C01-D26180D61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667000"/>
            <a:ext cx="2527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
            <a:extLst>
              <a:ext uri="{FF2B5EF4-FFF2-40B4-BE49-F238E27FC236}">
                <a16:creationId xmlns:a16="http://schemas.microsoft.com/office/drawing/2014/main" id="{D766D654-2163-BEDA-FEC3-7A29EB6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187" y="4294187"/>
            <a:ext cx="2676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0278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BBF7-E467-97B9-6B23-8D5209B89678}"/>
              </a:ext>
            </a:extLst>
          </p:cNvPr>
          <p:cNvSpPr>
            <a:spLocks noGrp="1"/>
          </p:cNvSpPr>
          <p:nvPr>
            <p:ph type="title"/>
          </p:nvPr>
        </p:nvSpPr>
        <p:spPr/>
        <p:txBody>
          <a:bodyPr/>
          <a:lstStyle/>
          <a:p>
            <a:r>
              <a:rPr kumimoji="1" lang="en" altLang="zh-CN" dirty="0"/>
              <a:t>Sensitivity and Specificity</a:t>
            </a:r>
            <a:endParaRPr kumimoji="1" lang="zh-CN" altLang="en-US" dirty="0"/>
          </a:p>
        </p:txBody>
      </p:sp>
      <p:sp>
        <p:nvSpPr>
          <p:cNvPr id="4" name="Content Placeholder 2">
            <a:extLst>
              <a:ext uri="{FF2B5EF4-FFF2-40B4-BE49-F238E27FC236}">
                <a16:creationId xmlns:a16="http://schemas.microsoft.com/office/drawing/2014/main" id="{0072E8A6-754C-D10A-9E47-A6FF3E24B316}"/>
              </a:ext>
            </a:extLst>
          </p:cNvPr>
          <p:cNvSpPr>
            <a:spLocks noGrp="1"/>
          </p:cNvSpPr>
          <p:nvPr>
            <p:ph idx="1"/>
          </p:nvPr>
        </p:nvSpPr>
        <p:spPr>
          <a:xfrm>
            <a:off x="609600" y="990600"/>
            <a:ext cx="10972800" cy="5410200"/>
          </a:xfrm>
        </p:spPr>
        <p:txBody>
          <a:bodyPr/>
          <a:lstStyle/>
          <a:p>
            <a:pPr eaLnBrk="1" hangingPunct="1"/>
            <a:r>
              <a:rPr lang="en-US" altLang="en-US" dirty="0">
                <a:latin typeface="Arial" panose="020B0604020202020204" pitchFamily="34" charset="0"/>
              </a:rPr>
              <a:t>In statistics, there are two other evaluation measures:</a:t>
            </a:r>
          </a:p>
          <a:p>
            <a:pPr lvl="1" eaLnBrk="1" hangingPunct="1"/>
            <a:r>
              <a:rPr lang="en-US" altLang="en-US" dirty="0">
                <a:solidFill>
                  <a:srgbClr val="3333CC"/>
                </a:solidFill>
                <a:latin typeface="Arial" panose="020B0604020202020204" pitchFamily="34" charset="0"/>
                <a:cs typeface="Arial" panose="020B0604020202020204" pitchFamily="34" charset="0"/>
              </a:rPr>
              <a:t>Sensitivity</a:t>
            </a:r>
            <a:r>
              <a:rPr lang="en-US" altLang="en-US" dirty="0">
                <a:latin typeface="Arial" panose="020B0604020202020204" pitchFamily="34" charset="0"/>
                <a:cs typeface="Arial" panose="020B0604020202020204" pitchFamily="34" charset="0"/>
              </a:rPr>
              <a:t>: Same as TPR</a:t>
            </a:r>
          </a:p>
          <a:p>
            <a:pPr lvl="1" eaLnBrk="1" hangingPunct="1"/>
            <a:r>
              <a:rPr lang="en-US" altLang="en-US" dirty="0">
                <a:solidFill>
                  <a:srgbClr val="3333CC"/>
                </a:solidFill>
                <a:latin typeface="Arial" panose="020B0604020202020204" pitchFamily="34" charset="0"/>
                <a:cs typeface="Arial" panose="020B0604020202020204" pitchFamily="34" charset="0"/>
              </a:rPr>
              <a:t>Specificity</a:t>
            </a:r>
            <a:r>
              <a:rPr lang="en-US" altLang="en-US" dirty="0">
                <a:latin typeface="Arial" panose="020B0604020202020204" pitchFamily="34" charset="0"/>
                <a:cs typeface="Arial" panose="020B0604020202020204" pitchFamily="34" charset="0"/>
              </a:rPr>
              <a:t>: Also called </a:t>
            </a:r>
            <a:r>
              <a:rPr lang="en-US" altLang="en-US" dirty="0">
                <a:solidFill>
                  <a:srgbClr val="3333CC"/>
                </a:solidFill>
                <a:latin typeface="Arial" panose="020B0604020202020204" pitchFamily="34" charset="0"/>
                <a:cs typeface="Arial" panose="020B0604020202020204" pitchFamily="34" charset="0"/>
              </a:rPr>
              <a:t>True Negative Rate </a:t>
            </a:r>
            <a:r>
              <a:rPr lang="en-US" altLang="en-US" dirty="0">
                <a:latin typeface="Arial" panose="020B0604020202020204" pitchFamily="34" charset="0"/>
                <a:cs typeface="Arial" panose="020B0604020202020204" pitchFamily="34" charset="0"/>
              </a:rPr>
              <a:t>(TNR)</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Then we have</a:t>
            </a:r>
          </a:p>
        </p:txBody>
      </p:sp>
      <p:pic>
        <p:nvPicPr>
          <p:cNvPr id="5" name="Picture 2">
            <a:extLst>
              <a:ext uri="{FF2B5EF4-FFF2-40B4-BE49-F238E27FC236}">
                <a16:creationId xmlns:a16="http://schemas.microsoft.com/office/drawing/2014/main" id="{FF3AE17F-BA5A-EA89-3253-ECFAB9D69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12" y="2579688"/>
            <a:ext cx="26955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4">
            <a:extLst>
              <a:ext uri="{FF2B5EF4-FFF2-40B4-BE49-F238E27FC236}">
                <a16:creationId xmlns:a16="http://schemas.microsoft.com/office/drawing/2014/main" id="{7FC95085-D125-82E0-9EC5-F8915E7DD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3393" y="4021932"/>
            <a:ext cx="3605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0217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D83D-7995-2E60-D696-37EED6F1F118}"/>
              </a:ext>
            </a:extLst>
          </p:cNvPr>
          <p:cNvSpPr>
            <a:spLocks noGrp="1"/>
          </p:cNvSpPr>
          <p:nvPr>
            <p:ph type="title"/>
          </p:nvPr>
        </p:nvSpPr>
        <p:spPr/>
        <p:txBody>
          <a:bodyPr/>
          <a:lstStyle/>
          <a:p>
            <a:r>
              <a:rPr kumimoji="1" lang="en" altLang="zh-CN" dirty="0"/>
              <a:t>Example ROC curves</a:t>
            </a:r>
            <a:endParaRPr kumimoji="1" lang="zh-CN" altLang="en-US" dirty="0"/>
          </a:p>
        </p:txBody>
      </p:sp>
      <p:pic>
        <p:nvPicPr>
          <p:cNvPr id="4" name="Picture 2">
            <a:extLst>
              <a:ext uri="{FF2B5EF4-FFF2-40B4-BE49-F238E27FC236}">
                <a16:creationId xmlns:a16="http://schemas.microsoft.com/office/drawing/2014/main" id="{027FE2ED-2966-F8B6-B8BA-557A225EF5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6875" y="1371600"/>
            <a:ext cx="8858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750022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A4040-A8B1-6658-8970-D036E98E1887}"/>
              </a:ext>
            </a:extLst>
          </p:cNvPr>
          <p:cNvSpPr>
            <a:spLocks noGrp="1"/>
          </p:cNvSpPr>
          <p:nvPr>
            <p:ph type="title"/>
          </p:nvPr>
        </p:nvSpPr>
        <p:spPr/>
        <p:txBody>
          <a:bodyPr/>
          <a:lstStyle/>
          <a:p>
            <a:r>
              <a:rPr kumimoji="1" lang="en" altLang="zh-CN" dirty="0"/>
              <a:t>Area under the curve (AUC)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4209BF-894D-67DD-11A4-819EDA2959D6}"/>
                  </a:ext>
                </a:extLst>
              </p:cNvPr>
              <p:cNvSpPr>
                <a:spLocks noGrp="1"/>
              </p:cNvSpPr>
              <p:nvPr>
                <p:ph idx="1"/>
              </p:nvPr>
            </p:nvSpPr>
            <p:spPr/>
            <p:txBody>
              <a:bodyPr/>
              <a:lstStyle/>
              <a:p>
                <a:r>
                  <a:rPr kumimoji="1" lang="en" altLang="zh-CN" dirty="0">
                    <a:latin typeface="Arial" panose="020B0604020202020204" pitchFamily="34" charset="0"/>
                  </a:rPr>
                  <a:t>Which classifier is better,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1</m:t>
                        </m:r>
                      </m:sub>
                    </m:sSub>
                  </m:oMath>
                </a14:m>
                <a:r>
                  <a:rPr kumimoji="1" lang="en" altLang="zh-CN" dirty="0">
                    <a:latin typeface="Arial" panose="020B0604020202020204" pitchFamily="34" charset="0"/>
                  </a:rPr>
                  <a:t> or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2</m:t>
                        </m:r>
                      </m:sub>
                    </m:sSub>
                  </m:oMath>
                </a14:m>
                <a:r>
                  <a:rPr kumimoji="1" lang="en" altLang="zh-CN" dirty="0">
                    <a:latin typeface="Arial" panose="020B0604020202020204" pitchFamily="34" charset="0"/>
                  </a:rPr>
                  <a:t>? </a:t>
                </a:r>
              </a:p>
              <a:p>
                <a:pPr lvl="1"/>
                <a:r>
                  <a:rPr kumimoji="1" lang="en" altLang="zh-CN" dirty="0">
                    <a:latin typeface="Arial" panose="020B0604020202020204" pitchFamily="34" charset="0"/>
                    <a:cs typeface="Arial" panose="020B0604020202020204" pitchFamily="34" charset="0"/>
                  </a:rPr>
                  <a:t>It depends on which region you talk about.</a:t>
                </a:r>
              </a:p>
              <a:p>
                <a:r>
                  <a:rPr kumimoji="1" lang="en" altLang="zh-CN" dirty="0">
                    <a:latin typeface="Arial" panose="020B0604020202020204" pitchFamily="34" charset="0"/>
                  </a:rPr>
                  <a:t>Can we have one measure?</a:t>
                </a:r>
              </a:p>
              <a:p>
                <a:pPr lvl="1"/>
                <a:r>
                  <a:rPr kumimoji="1" lang="en" altLang="zh-CN" dirty="0">
                    <a:latin typeface="Arial" panose="020B0604020202020204" pitchFamily="34" charset="0"/>
                    <a:cs typeface="Arial" panose="020B0604020202020204" pitchFamily="34" charset="0"/>
                  </a:rPr>
                  <a:t>Yes, we compute the area under the curve (AUC)</a:t>
                </a:r>
              </a:p>
              <a:p>
                <a:r>
                  <a:rPr kumimoji="1" lang="en" altLang="zh-CN" dirty="0">
                    <a:latin typeface="Arial" panose="020B0604020202020204" pitchFamily="34" charset="0"/>
                  </a:rPr>
                  <a:t>If AUC for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𝑖</m:t>
                        </m:r>
                      </m:sub>
                    </m:sSub>
                  </m:oMath>
                </a14:m>
                <a:r>
                  <a:rPr kumimoji="1" lang="en" altLang="zh-CN" dirty="0">
                    <a:latin typeface="Arial" panose="020B0604020202020204" pitchFamily="34" charset="0"/>
                  </a:rPr>
                  <a:t> is greater than that of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𝑗</m:t>
                        </m:r>
                      </m:sub>
                    </m:sSub>
                  </m:oMath>
                </a14:m>
                <a:r>
                  <a:rPr kumimoji="1" lang="en" altLang="zh-CN" dirty="0">
                    <a:latin typeface="Arial" panose="020B0604020202020204" pitchFamily="34" charset="0"/>
                  </a:rPr>
                  <a:t>, it is said that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𝑖</m:t>
                        </m:r>
                      </m:sub>
                    </m:sSub>
                  </m:oMath>
                </a14:m>
                <a:r>
                  <a:rPr kumimoji="1" lang="en" altLang="zh-CN" dirty="0">
                    <a:latin typeface="Arial" panose="020B0604020202020204" pitchFamily="34" charset="0"/>
                  </a:rPr>
                  <a:t> is better than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𝐶</m:t>
                        </m:r>
                      </m:e>
                      <m:sub>
                        <m:r>
                          <a:rPr kumimoji="1" lang="en" altLang="zh-CN" i="1" dirty="0" smtClean="0">
                            <a:latin typeface="Cambria Math" panose="02040503050406030204" pitchFamily="18" charset="0"/>
                          </a:rPr>
                          <m:t>𝑗</m:t>
                        </m:r>
                      </m:sub>
                    </m:sSub>
                  </m:oMath>
                </a14:m>
                <a:r>
                  <a:rPr kumimoji="1" lang="en" altLang="zh-CN" dirty="0">
                    <a:latin typeface="Arial" panose="020B0604020202020204" pitchFamily="34" charset="0"/>
                  </a:rPr>
                  <a:t>. </a:t>
                </a:r>
              </a:p>
              <a:p>
                <a:pPr lvl="1"/>
                <a:r>
                  <a:rPr kumimoji="1" lang="en" altLang="zh-CN" dirty="0">
                    <a:latin typeface="Arial" panose="020B0604020202020204" pitchFamily="34" charset="0"/>
                    <a:cs typeface="Arial" panose="020B0604020202020204" pitchFamily="34" charset="0"/>
                  </a:rPr>
                  <a:t>If a classifier is perfect, its AUC value is 1</a:t>
                </a:r>
              </a:p>
              <a:p>
                <a:pPr lvl="1"/>
                <a:r>
                  <a:rPr kumimoji="1" lang="en" altLang="zh-CN" dirty="0">
                    <a:latin typeface="Arial" panose="020B0604020202020204" pitchFamily="34" charset="0"/>
                    <a:cs typeface="Arial" panose="020B0604020202020204" pitchFamily="34" charset="0"/>
                  </a:rPr>
                  <a:t>If a classifier makes all random guesses, its AUC value is 0.5.</a:t>
                </a:r>
              </a:p>
            </p:txBody>
          </p:sp>
        </mc:Choice>
        <mc:Fallback xmlns="">
          <p:sp>
            <p:nvSpPr>
              <p:cNvPr id="3" name="内容占位符 2">
                <a:extLst>
                  <a:ext uri="{FF2B5EF4-FFF2-40B4-BE49-F238E27FC236}">
                    <a16:creationId xmlns:a16="http://schemas.microsoft.com/office/drawing/2014/main" id="{AF4209BF-894D-67DD-11A4-819EDA2959D6}"/>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68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Learning Rules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 altLang="zh-CN" dirty="0">
                    <a:latin typeface="Arial" panose="020B0604020202020204" pitchFamily="34" charset="0"/>
                  </a:rPr>
                  <a:t>Expected risk is unknown, approximated by empirical risk</a:t>
                </a:r>
              </a:p>
              <a:p>
                <a:pPr lvl="1"/>
                <a:r>
                  <a:rPr lang="en-US" altLang="zh-CN" dirty="0">
                    <a:latin typeface="Arial" panose="020B0604020202020204" pitchFamily="34" charset="0"/>
                    <a:cs typeface="Arial" panose="020B0604020202020204" pitchFamily="34" charset="0"/>
                  </a:rPr>
                  <a:t>Training data: </a:t>
                </a:r>
                <a14:m>
                  <m:oMath xmlns:m="http://schemas.openxmlformats.org/officeDocument/2006/math">
                    <m:r>
                      <a:rPr lang="zh-CN" altLang="en-US" dirty="0">
                        <a:latin typeface="Cambria Math" panose="02040503050406030204" pitchFamily="18" charset="0"/>
                      </a:rPr>
                      <m:t>𝒟</m:t>
                    </m:r>
                    <m:r>
                      <a:rPr lang="en-US" altLang="zh-CN" dirty="0">
                        <a:latin typeface="Cambria Math" panose="02040503050406030204" pitchFamily="18" charset="0"/>
                      </a:rPr>
                      <m:t>=</m:t>
                    </m:r>
                    <m:sSubSup>
                      <m:sSubSupPr>
                        <m:ctrlPr>
                          <a:rPr lang="en-US" altLang="zh-CN" b="0" i="1" dirty="0" smtClean="0">
                            <a:latin typeface="Cambria Math" panose="02040503050406030204" pitchFamily="18" charset="0"/>
                          </a:rPr>
                        </m:ctrlPr>
                      </m:sSubSupPr>
                      <m:e>
                        <m:d>
                          <m:dPr>
                            <m:begChr m:val="{"/>
                            <m:endChr m:val="}"/>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𝑦</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sup>
                                </m:sSup>
                              </m:e>
                            </m:d>
                          </m:e>
                        </m:d>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sSubSup>
                  </m:oMath>
                </a14:m>
                <a:endParaRPr lang="en-US" altLang="zh-CN" i="1" dirty="0">
                  <a:latin typeface="Arial" panose="020B0604020202020204" pitchFamily="34" charset="0"/>
                  <a:cs typeface="Arial" panose="020B0604020202020204" pitchFamily="34" charset="0"/>
                </a:endParaRPr>
              </a:p>
              <a:p>
                <a:pPr lvl="1"/>
                <a:r>
                  <a:rPr lang="en-US" altLang="zh-CN" dirty="0">
                    <a:latin typeface="Arial" panose="020B0604020202020204" pitchFamily="34" charset="0"/>
                    <a:cs typeface="Arial" panose="020B0604020202020204" pitchFamily="34" charset="0"/>
                  </a:rPr>
                  <a:t>Empirical Risk:</a:t>
                </a:r>
              </a:p>
              <a:p>
                <a:pPr marL="0" indent="0">
                  <a:buNone/>
                </a:pPr>
                <a:endParaRPr lang="en-US" altLang="zh-CN" dirty="0">
                  <a:latin typeface="Arial" panose="020B0604020202020204" pitchFamily="34" charset="0"/>
                </a:endParaRPr>
              </a:p>
              <a:p>
                <a:r>
                  <a:rPr lang="en-US" altLang="zh-CN" dirty="0">
                    <a:latin typeface="Arial" panose="020B0604020202020204" pitchFamily="34" charset="0"/>
                  </a:rPr>
                  <a:t>Empirical risk minimization</a:t>
                </a:r>
              </a:p>
              <a:p>
                <a:pPr lvl="1"/>
                <a:r>
                  <a:rPr lang="en" altLang="zh-CN" dirty="0">
                    <a:latin typeface="Arial" panose="020B0604020202020204" pitchFamily="34" charset="0"/>
                    <a:cs typeface="Arial" panose="020B0604020202020204" pitchFamily="34" charset="0"/>
                  </a:rPr>
                  <a:t>After selecting the appropriate risk function, we look for a parameter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m:t>
                        </m:r>
                      </m:sup>
                    </m:sSup>
                  </m:oMath>
                </a14:m>
                <a:r>
                  <a:rPr lang="el-GR" altLang="zh-CN" dirty="0">
                    <a:latin typeface="Arial" panose="020B0604020202020204" pitchFamily="34" charset="0"/>
                    <a:cs typeface="Arial" panose="020B0604020202020204" pitchFamily="34" charset="0"/>
                  </a:rPr>
                  <a:t> </a:t>
                </a:r>
                <a:r>
                  <a:rPr lang="en" altLang="zh-CN" dirty="0">
                    <a:latin typeface="Arial" panose="020B0604020202020204" pitchFamily="34" charset="0"/>
                    <a:cs typeface="Arial" panose="020B0604020202020204" pitchFamily="34" charset="0"/>
                  </a:rPr>
                  <a:t>to minimize the empirical risk function:</a:t>
                </a:r>
              </a:p>
              <a:p>
                <a:pPr lvl="1"/>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endParaRPr>
              </a:p>
              <a:p>
                <a:r>
                  <a:rPr lang="en" altLang="zh-CN" dirty="0">
                    <a:latin typeface="Arial" panose="020B0604020202020204" pitchFamily="34" charset="0"/>
                  </a:rPr>
                  <a:t>ML problem is transformed into an optimization problem</a:t>
                </a:r>
                <a:endParaRPr lang="zh-CN" altLang="en-US" dirty="0">
                  <a:latin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87" y="2286000"/>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163" y="4572000"/>
            <a:ext cx="3227673" cy="848148"/>
          </a:xfrm>
          <a:prstGeom prst="rect">
            <a:avLst/>
          </a:prstGeom>
        </p:spPr>
      </p:pic>
    </p:spTree>
    <p:extLst>
      <p:ext uri="{BB962C8B-B14F-4D97-AF65-F5344CB8AC3E}">
        <p14:creationId xmlns:p14="http://schemas.microsoft.com/office/powerpoint/2010/main" val="3089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A2357-D926-6AB5-7DB3-54BB9E03045E}"/>
              </a:ext>
            </a:extLst>
          </p:cNvPr>
          <p:cNvSpPr>
            <a:spLocks noGrp="1"/>
          </p:cNvSpPr>
          <p:nvPr>
            <p:ph type="title"/>
          </p:nvPr>
        </p:nvSpPr>
        <p:spPr/>
        <p:txBody>
          <a:bodyPr/>
          <a:lstStyle/>
          <a:p>
            <a:r>
              <a:rPr kumimoji="1" lang="en" altLang="zh-CN" dirty="0"/>
              <a:t>Drawing an ROC curve</a:t>
            </a:r>
            <a:endParaRPr kumimoji="1" lang="zh-CN" altLang="en-US" dirty="0"/>
          </a:p>
        </p:txBody>
      </p:sp>
      <p:pic>
        <p:nvPicPr>
          <p:cNvPr id="4" name="内容占位符 3">
            <a:extLst>
              <a:ext uri="{FF2B5EF4-FFF2-40B4-BE49-F238E27FC236}">
                <a16:creationId xmlns:a16="http://schemas.microsoft.com/office/drawing/2014/main" id="{DCC8D70F-10CB-4AAD-5B39-40A10C094D86}"/>
              </a:ext>
            </a:extLst>
          </p:cNvPr>
          <p:cNvPicPr>
            <a:picLocks noGrp="1" noChangeAspect="1"/>
          </p:cNvPicPr>
          <p:nvPr>
            <p:ph idx="1"/>
          </p:nvPr>
        </p:nvPicPr>
        <p:blipFill>
          <a:blip r:embed="rId2"/>
          <a:stretch>
            <a:fillRect/>
          </a:stretch>
        </p:blipFill>
        <p:spPr>
          <a:xfrm>
            <a:off x="1019676" y="1219200"/>
            <a:ext cx="10152647" cy="4907444"/>
          </a:xfrm>
          <a:prstGeom prst="rect">
            <a:avLst/>
          </a:prstGeom>
        </p:spPr>
      </p:pic>
    </p:spTree>
    <p:extLst>
      <p:ext uri="{BB962C8B-B14F-4D97-AF65-F5344CB8AC3E}">
        <p14:creationId xmlns:p14="http://schemas.microsoft.com/office/powerpoint/2010/main" val="1673483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B957A-974B-87FE-9B68-8154D681E1A9}"/>
              </a:ext>
            </a:extLst>
          </p:cNvPr>
          <p:cNvSpPr>
            <a:spLocks noGrp="1"/>
          </p:cNvSpPr>
          <p:nvPr>
            <p:ph type="title"/>
          </p:nvPr>
        </p:nvSpPr>
        <p:spPr/>
        <p:txBody>
          <a:bodyPr/>
          <a:lstStyle/>
          <a:p>
            <a:r>
              <a:rPr lang="en-US" altLang="en-US" dirty="0"/>
              <a:t>Drawing an ROC curve</a:t>
            </a:r>
            <a:endParaRPr kumimoji="1" lang="zh-CN" altLang="en-US" dirty="0"/>
          </a:p>
        </p:txBody>
      </p:sp>
      <p:pic>
        <p:nvPicPr>
          <p:cNvPr id="4" name="Picture 3">
            <a:extLst>
              <a:ext uri="{FF2B5EF4-FFF2-40B4-BE49-F238E27FC236}">
                <a16:creationId xmlns:a16="http://schemas.microsoft.com/office/drawing/2014/main" id="{F852023C-95C4-02BB-A9D6-E6F038B476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800" y="981741"/>
            <a:ext cx="7162400" cy="541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18612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FFFCE-C50F-1D03-A2E0-EA9D42D66C6B}"/>
              </a:ext>
            </a:extLst>
          </p:cNvPr>
          <p:cNvSpPr>
            <a:spLocks noGrp="1"/>
          </p:cNvSpPr>
          <p:nvPr>
            <p:ph type="title"/>
          </p:nvPr>
        </p:nvSpPr>
        <p:spPr/>
        <p:txBody>
          <a:bodyPr/>
          <a:lstStyle/>
          <a:p>
            <a:r>
              <a:rPr kumimoji="1" lang="en" altLang="zh-CN" dirty="0"/>
              <a:t>Another evaluation method: Scoring and ranking</a:t>
            </a:r>
            <a:endParaRPr kumimoji="1" lang="zh-CN" altLang="en-US" dirty="0"/>
          </a:p>
        </p:txBody>
      </p:sp>
      <p:sp>
        <p:nvSpPr>
          <p:cNvPr id="3" name="内容占位符 2">
            <a:extLst>
              <a:ext uri="{FF2B5EF4-FFF2-40B4-BE49-F238E27FC236}">
                <a16:creationId xmlns:a16="http://schemas.microsoft.com/office/drawing/2014/main" id="{F53FAFC4-CADE-923C-73ED-156AFBB33865}"/>
              </a:ext>
            </a:extLst>
          </p:cNvPr>
          <p:cNvSpPr>
            <a:spLocks noGrp="1"/>
          </p:cNvSpPr>
          <p:nvPr>
            <p:ph idx="1"/>
          </p:nvPr>
        </p:nvSpPr>
        <p:spPr/>
        <p:txBody>
          <a:bodyPr/>
          <a:lstStyle/>
          <a:p>
            <a:r>
              <a:rPr kumimoji="1" lang="en" altLang="zh-CN" dirty="0">
                <a:latin typeface="Arial" panose="020B0604020202020204" pitchFamily="34" charset="0"/>
              </a:rPr>
              <a:t>Scoring is related to classification.</a:t>
            </a:r>
          </a:p>
          <a:p>
            <a:r>
              <a:rPr kumimoji="1" lang="en" altLang="zh-CN" dirty="0">
                <a:latin typeface="Arial" panose="020B0604020202020204" pitchFamily="34" charset="0"/>
              </a:rPr>
              <a:t>We are interested in a single class (positive class), e.g., buyers class in a marketing database. </a:t>
            </a:r>
          </a:p>
          <a:p>
            <a:r>
              <a:rPr kumimoji="1" lang="en" altLang="zh-CN" dirty="0">
                <a:latin typeface="Arial" panose="020B0604020202020204" pitchFamily="34" charset="0"/>
              </a:rPr>
              <a:t>Instead of assigning each test instance a definite class, scoring assigns a probability estimate (PE) to indicate the likelihood that the example belongs to the positive class. </a:t>
            </a:r>
          </a:p>
          <a:p>
            <a:endParaRPr kumimoji="1" lang="en" altLang="zh-CN" dirty="0"/>
          </a:p>
          <a:p>
            <a:endParaRPr kumimoji="1" lang="zh-CN" altLang="en-US" dirty="0"/>
          </a:p>
        </p:txBody>
      </p:sp>
    </p:spTree>
    <p:extLst>
      <p:ext uri="{BB962C8B-B14F-4D97-AF65-F5344CB8AC3E}">
        <p14:creationId xmlns:p14="http://schemas.microsoft.com/office/powerpoint/2010/main" val="941672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9EE52-4779-F33C-AA23-10608676B187}"/>
              </a:ext>
            </a:extLst>
          </p:cNvPr>
          <p:cNvSpPr>
            <a:spLocks noGrp="1"/>
          </p:cNvSpPr>
          <p:nvPr>
            <p:ph type="title"/>
          </p:nvPr>
        </p:nvSpPr>
        <p:spPr/>
        <p:txBody>
          <a:bodyPr/>
          <a:lstStyle/>
          <a:p>
            <a:r>
              <a:rPr kumimoji="1" lang="en" altLang="zh-CN" dirty="0"/>
              <a:t>Ranking and lift analysis</a:t>
            </a:r>
            <a:endParaRPr kumimoji="1" lang="zh-CN" altLang="en-US" dirty="0"/>
          </a:p>
        </p:txBody>
      </p:sp>
      <p:sp>
        <p:nvSpPr>
          <p:cNvPr id="3" name="内容占位符 2">
            <a:extLst>
              <a:ext uri="{FF2B5EF4-FFF2-40B4-BE49-F238E27FC236}">
                <a16:creationId xmlns:a16="http://schemas.microsoft.com/office/drawing/2014/main" id="{9F5DE491-C1B5-A66E-CBFE-879C7A4B812A}"/>
              </a:ext>
            </a:extLst>
          </p:cNvPr>
          <p:cNvSpPr>
            <a:spLocks noGrp="1"/>
          </p:cNvSpPr>
          <p:nvPr>
            <p:ph idx="1"/>
          </p:nvPr>
        </p:nvSpPr>
        <p:spPr/>
        <p:txBody>
          <a:bodyPr/>
          <a:lstStyle/>
          <a:p>
            <a:r>
              <a:rPr kumimoji="1" lang="en" altLang="zh-CN" dirty="0">
                <a:latin typeface="Arial" panose="020B0604020202020204" pitchFamily="34" charset="0"/>
              </a:rPr>
              <a:t>After each example is given a PE score, we can rank all examples according to their PEs. </a:t>
            </a:r>
          </a:p>
          <a:p>
            <a:r>
              <a:rPr kumimoji="1" lang="en" altLang="zh-CN" dirty="0">
                <a:latin typeface="Arial" panose="020B0604020202020204" pitchFamily="34" charset="0"/>
              </a:rPr>
              <a:t>We then divide the data into n (say 10) bins. A lift curve can be drawn according how many positive examples are in each bin. This is called lift analysis. </a:t>
            </a:r>
          </a:p>
          <a:p>
            <a:r>
              <a:rPr kumimoji="1" lang="en" altLang="zh-CN" dirty="0">
                <a:latin typeface="Arial" panose="020B0604020202020204" pitchFamily="34" charset="0"/>
              </a:rPr>
              <a:t>Classification systems can be used for scoring. Need to produce a probability estimate. </a:t>
            </a:r>
          </a:p>
          <a:p>
            <a:pPr lvl="1"/>
            <a:r>
              <a:rPr kumimoji="1" lang="en" altLang="zh-CN" dirty="0">
                <a:latin typeface="Arial" panose="020B0604020202020204" pitchFamily="34" charset="0"/>
                <a:cs typeface="Arial" panose="020B0604020202020204" pitchFamily="34" charset="0"/>
              </a:rPr>
              <a:t>E.g., in decision trees, we can use the confidence value at each leaf node as the score. </a:t>
            </a:r>
          </a:p>
          <a:p>
            <a:endParaRPr kumimoji="1" lang="en" altLang="zh-CN" dirty="0"/>
          </a:p>
          <a:p>
            <a:endParaRPr kumimoji="1" lang="zh-CN" altLang="en-US" dirty="0"/>
          </a:p>
        </p:txBody>
      </p:sp>
    </p:spTree>
    <p:extLst>
      <p:ext uri="{BB962C8B-B14F-4D97-AF65-F5344CB8AC3E}">
        <p14:creationId xmlns:p14="http://schemas.microsoft.com/office/powerpoint/2010/main" val="10764742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956DF-B1E6-39E4-1C0C-ED5D2B78C35A}"/>
              </a:ext>
            </a:extLst>
          </p:cNvPr>
          <p:cNvSpPr>
            <a:spLocks noGrp="1"/>
          </p:cNvSpPr>
          <p:nvPr>
            <p:ph type="title"/>
          </p:nvPr>
        </p:nvSpPr>
        <p:spPr/>
        <p:txBody>
          <a:bodyPr/>
          <a:lstStyle/>
          <a:p>
            <a:r>
              <a:rPr kumimoji="1" lang="en-US" altLang="zh-CN" dirty="0"/>
              <a:t>An example</a:t>
            </a:r>
            <a:endParaRPr kumimoji="1" lang="zh-CN" altLang="en-US" dirty="0"/>
          </a:p>
        </p:txBody>
      </p:sp>
      <p:sp>
        <p:nvSpPr>
          <p:cNvPr id="3" name="内容占位符 2">
            <a:extLst>
              <a:ext uri="{FF2B5EF4-FFF2-40B4-BE49-F238E27FC236}">
                <a16:creationId xmlns:a16="http://schemas.microsoft.com/office/drawing/2014/main" id="{9DA377E5-95FB-4D77-3547-D2DAE33A83A3}"/>
              </a:ext>
            </a:extLst>
          </p:cNvPr>
          <p:cNvSpPr>
            <a:spLocks noGrp="1"/>
          </p:cNvSpPr>
          <p:nvPr>
            <p:ph idx="1"/>
          </p:nvPr>
        </p:nvSpPr>
        <p:spPr/>
        <p:txBody>
          <a:bodyPr/>
          <a:lstStyle/>
          <a:p>
            <a:r>
              <a:rPr kumimoji="1" lang="en" altLang="zh-CN" dirty="0">
                <a:latin typeface="Arial" panose="020B0604020202020204" pitchFamily="34" charset="0"/>
              </a:rPr>
              <a:t>We want to send promotion materials to potential customers to sell a watch. </a:t>
            </a:r>
          </a:p>
          <a:p>
            <a:r>
              <a:rPr kumimoji="1" lang="en" altLang="zh-CN" dirty="0">
                <a:latin typeface="Arial" panose="020B0604020202020204" pitchFamily="34" charset="0"/>
              </a:rPr>
              <a:t>Each package cost $0.50 to send (material and postage). </a:t>
            </a:r>
          </a:p>
          <a:p>
            <a:r>
              <a:rPr kumimoji="1" lang="en" altLang="zh-CN" dirty="0">
                <a:latin typeface="Arial" panose="020B0604020202020204" pitchFamily="34" charset="0"/>
              </a:rPr>
              <a:t>If a watch is sold, we make $5 profit. </a:t>
            </a:r>
          </a:p>
          <a:p>
            <a:r>
              <a:rPr kumimoji="1" lang="en" altLang="zh-CN" dirty="0">
                <a:latin typeface="Arial" panose="020B0604020202020204" pitchFamily="34" charset="0"/>
              </a:rPr>
              <a:t>Suppose we have a large amount of past data for building a predictive/classification model. We also have a large list of potential customers.</a:t>
            </a:r>
          </a:p>
          <a:p>
            <a:r>
              <a:rPr kumimoji="1" lang="en" altLang="zh-CN" dirty="0">
                <a:latin typeface="Arial" panose="020B0604020202020204" pitchFamily="34" charset="0"/>
              </a:rPr>
              <a:t>How many packages should we send and who should we send to?</a:t>
            </a:r>
          </a:p>
        </p:txBody>
      </p:sp>
    </p:spTree>
    <p:extLst>
      <p:ext uri="{BB962C8B-B14F-4D97-AF65-F5344CB8AC3E}">
        <p14:creationId xmlns:p14="http://schemas.microsoft.com/office/powerpoint/2010/main" val="26855484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9858C-46CD-F98E-532C-53881CA951FC}"/>
              </a:ext>
            </a:extLst>
          </p:cNvPr>
          <p:cNvSpPr>
            <a:spLocks noGrp="1"/>
          </p:cNvSpPr>
          <p:nvPr>
            <p:ph type="title"/>
          </p:nvPr>
        </p:nvSpPr>
        <p:spPr/>
        <p:txBody>
          <a:bodyPr/>
          <a:lstStyle/>
          <a:p>
            <a:r>
              <a:rPr kumimoji="1" lang="en-US" altLang="zh-CN" dirty="0"/>
              <a:t>An example</a:t>
            </a:r>
            <a:endParaRPr kumimoji="1" lang="zh-CN" altLang="en-US" dirty="0"/>
          </a:p>
        </p:txBody>
      </p:sp>
      <p:sp>
        <p:nvSpPr>
          <p:cNvPr id="3" name="内容占位符 2">
            <a:extLst>
              <a:ext uri="{FF2B5EF4-FFF2-40B4-BE49-F238E27FC236}">
                <a16:creationId xmlns:a16="http://schemas.microsoft.com/office/drawing/2014/main" id="{E04262A1-8AC3-32F3-6DD3-B61F44E66EE3}"/>
              </a:ext>
            </a:extLst>
          </p:cNvPr>
          <p:cNvSpPr>
            <a:spLocks noGrp="1"/>
          </p:cNvSpPr>
          <p:nvPr>
            <p:ph idx="1"/>
          </p:nvPr>
        </p:nvSpPr>
        <p:spPr/>
        <p:txBody>
          <a:bodyPr/>
          <a:lstStyle/>
          <a:p>
            <a:r>
              <a:rPr kumimoji="1" lang="en" altLang="zh-CN" dirty="0">
                <a:latin typeface="Arial" panose="020B0604020202020204" pitchFamily="34" charset="0"/>
              </a:rPr>
              <a:t>Assume that the test set has 10000 instances. Out of this, 500 are positive cases. </a:t>
            </a:r>
          </a:p>
          <a:p>
            <a:r>
              <a:rPr kumimoji="1" lang="en" altLang="zh-CN" dirty="0">
                <a:latin typeface="Arial" panose="020B0604020202020204" pitchFamily="34" charset="0"/>
              </a:rPr>
              <a:t>After the classifier is built, we score each test instance. We then rank the test set, and divide the ranked test set into 10 bins.</a:t>
            </a:r>
          </a:p>
          <a:p>
            <a:pPr lvl="1"/>
            <a:r>
              <a:rPr kumimoji="1" lang="en" altLang="zh-CN" dirty="0">
                <a:latin typeface="Arial" panose="020B0604020202020204" pitchFamily="34" charset="0"/>
                <a:cs typeface="Arial" panose="020B0604020202020204" pitchFamily="34" charset="0"/>
              </a:rPr>
              <a:t>Each bin has 1000 test instances. </a:t>
            </a:r>
          </a:p>
          <a:p>
            <a:pPr lvl="1"/>
            <a:r>
              <a:rPr kumimoji="1" lang="en" altLang="zh-CN" dirty="0">
                <a:latin typeface="Arial" panose="020B0604020202020204" pitchFamily="34" charset="0"/>
                <a:cs typeface="Arial" panose="020B0604020202020204" pitchFamily="34" charset="0"/>
              </a:rPr>
              <a:t>Bin 1 has 210 actual positive instances</a:t>
            </a:r>
          </a:p>
          <a:p>
            <a:pPr lvl="1"/>
            <a:r>
              <a:rPr kumimoji="1" lang="en" altLang="zh-CN" dirty="0">
                <a:latin typeface="Arial" panose="020B0604020202020204" pitchFamily="34" charset="0"/>
                <a:cs typeface="Arial" panose="020B0604020202020204" pitchFamily="34" charset="0"/>
              </a:rPr>
              <a:t>Bin 2 has 120 actual positive instances</a:t>
            </a:r>
          </a:p>
          <a:p>
            <a:pPr lvl="1"/>
            <a:r>
              <a:rPr kumimoji="1" lang="en" altLang="zh-CN" dirty="0">
                <a:latin typeface="Arial" panose="020B0604020202020204" pitchFamily="34" charset="0"/>
                <a:cs typeface="Arial" panose="020B0604020202020204" pitchFamily="34" charset="0"/>
              </a:rPr>
              <a:t>Bin 3 has 60 actual positive instances</a:t>
            </a:r>
          </a:p>
          <a:p>
            <a:pPr lvl="1"/>
            <a:r>
              <a:rPr kumimoji="1" lang="en" altLang="zh-CN" dirty="0">
                <a:latin typeface="Arial" panose="020B0604020202020204" pitchFamily="34" charset="0"/>
                <a:cs typeface="Arial" panose="020B0604020202020204" pitchFamily="34" charset="0"/>
              </a:rPr>
              <a:t>…</a:t>
            </a:r>
          </a:p>
          <a:p>
            <a:pPr lvl="1"/>
            <a:r>
              <a:rPr kumimoji="1" lang="en" altLang="zh-CN" dirty="0">
                <a:latin typeface="Arial" panose="020B0604020202020204" pitchFamily="34" charset="0"/>
                <a:cs typeface="Arial" panose="020B0604020202020204" pitchFamily="34" charset="0"/>
              </a:rPr>
              <a:t>Bin 10 has 5 actual positive instances</a:t>
            </a:r>
          </a:p>
        </p:txBody>
      </p:sp>
    </p:spTree>
    <p:extLst>
      <p:ext uri="{BB962C8B-B14F-4D97-AF65-F5344CB8AC3E}">
        <p14:creationId xmlns:p14="http://schemas.microsoft.com/office/powerpoint/2010/main" val="94603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6D6CB-2808-F96C-0873-512819CC21FE}"/>
              </a:ext>
            </a:extLst>
          </p:cNvPr>
          <p:cNvSpPr>
            <a:spLocks noGrp="1"/>
          </p:cNvSpPr>
          <p:nvPr>
            <p:ph type="title"/>
          </p:nvPr>
        </p:nvSpPr>
        <p:spPr/>
        <p:txBody>
          <a:bodyPr/>
          <a:lstStyle/>
          <a:p>
            <a:r>
              <a:rPr lang="en-GB" altLang="en-US" dirty="0"/>
              <a:t>Lift Curve</a:t>
            </a:r>
            <a:endParaRPr kumimoji="1" lang="zh-CN" altLang="en-US" dirty="0"/>
          </a:p>
        </p:txBody>
      </p:sp>
      <p:grpSp>
        <p:nvGrpSpPr>
          <p:cNvPr id="4" name="Group 3">
            <a:extLst>
              <a:ext uri="{FF2B5EF4-FFF2-40B4-BE49-F238E27FC236}">
                <a16:creationId xmlns:a16="http://schemas.microsoft.com/office/drawing/2014/main" id="{E1A53266-EF21-0F35-5625-DA4E118DCA48}"/>
              </a:ext>
            </a:extLst>
          </p:cNvPr>
          <p:cNvGrpSpPr>
            <a:grpSpLocks/>
          </p:cNvGrpSpPr>
          <p:nvPr/>
        </p:nvGrpSpPr>
        <p:grpSpPr bwMode="auto">
          <a:xfrm>
            <a:off x="1828800" y="1524000"/>
            <a:ext cx="8154318" cy="4899247"/>
            <a:chOff x="1756" y="9990"/>
            <a:chExt cx="8882" cy="5720"/>
          </a:xfrm>
          <a:solidFill>
            <a:schemeClr val="tx1"/>
          </a:solidFill>
        </p:grpSpPr>
        <p:pic>
          <p:nvPicPr>
            <p:cNvPr id="5" name="Picture 4">
              <a:extLst>
                <a:ext uri="{FF2B5EF4-FFF2-40B4-BE49-F238E27FC236}">
                  <a16:creationId xmlns:a16="http://schemas.microsoft.com/office/drawing/2014/main" id="{035E1B51-6542-A43B-F596-BDE7CBBDEA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8" y="9990"/>
              <a:ext cx="8300" cy="740"/>
            </a:xfrm>
            <a:prstGeom prst="rect">
              <a:avLst/>
            </a:prstGeom>
            <a:grpFill/>
            <a:ln w="9525">
              <a:solidFill>
                <a:schemeClr val="tx2">
                  <a:lumMod val="90000"/>
                </a:schemeClr>
              </a:solidFill>
              <a:miter lim="800000"/>
              <a:headEnd/>
              <a:tailEnd/>
            </a:ln>
          </p:spPr>
        </p:pic>
        <p:pic>
          <p:nvPicPr>
            <p:cNvPr id="6" name="Picture 5">
              <a:extLst>
                <a:ext uri="{FF2B5EF4-FFF2-40B4-BE49-F238E27FC236}">
                  <a16:creationId xmlns:a16="http://schemas.microsoft.com/office/drawing/2014/main" id="{568DBC9C-FEBD-9731-2253-4B6F83CE2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 y="10844"/>
              <a:ext cx="8882" cy="48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7" name="Text Box 6">
            <a:extLst>
              <a:ext uri="{FF2B5EF4-FFF2-40B4-BE49-F238E27FC236}">
                <a16:creationId xmlns:a16="http://schemas.microsoft.com/office/drawing/2014/main" id="{27FC93BA-6986-02D6-C6AF-F98313343808}"/>
              </a:ext>
            </a:extLst>
          </p:cNvPr>
          <p:cNvSpPr txBox="1">
            <a:spLocks noChangeArrowheads="1"/>
          </p:cNvSpPr>
          <p:nvPr/>
        </p:nvSpPr>
        <p:spPr bwMode="auto">
          <a:xfrm>
            <a:off x="1829718" y="1066799"/>
            <a:ext cx="8153400" cy="457200"/>
          </a:xfrm>
          <a:prstGeom prst="rect">
            <a:avLst/>
          </a:prstGeom>
          <a:solidFill>
            <a:schemeClr val="bg2">
              <a:lumMod val="75000"/>
              <a:lumOff val="25000"/>
            </a:scheme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GB" altLang="en-US" sz="2400" dirty="0">
                <a:latin typeface="Times New Roman" panose="02020603050405020304" pitchFamily="18" charset="0"/>
              </a:rPr>
              <a:t>Bin    1	        2        3        4       5        6       7        8         9       10</a:t>
            </a:r>
          </a:p>
        </p:txBody>
      </p:sp>
    </p:spTree>
    <p:extLst>
      <p:ext uri="{BB962C8B-B14F-4D97-AF65-F5344CB8AC3E}">
        <p14:creationId xmlns:p14="http://schemas.microsoft.com/office/powerpoint/2010/main" val="19398747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596D-0726-A39D-030D-7B6DD530E21D}"/>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67FBD2A4-6B91-3416-C07F-18BD92A26619}"/>
              </a:ext>
            </a:extLst>
          </p:cNvPr>
          <p:cNvSpPr>
            <a:spLocks noGrp="1"/>
          </p:cNvSpPr>
          <p:nvPr>
            <p:ph type="ctrTitle"/>
          </p:nvPr>
        </p:nvSpPr>
        <p:spPr/>
        <p:txBody>
          <a:bodyPr/>
          <a:lstStyle/>
          <a:p>
            <a:r>
              <a:rPr lang="en-US" altLang="zh-CN" dirty="0"/>
              <a:t>2.5</a:t>
            </a:r>
            <a:r>
              <a:rPr lang="zh-CN" altLang="en-US" dirty="0"/>
              <a:t> </a:t>
            </a:r>
            <a:r>
              <a:rPr lang="en" altLang="zh-CN" dirty="0"/>
              <a:t>Linear Regression from a Probability Perspective</a:t>
            </a:r>
            <a:endParaRPr lang="en-US" altLang="zh-CN" dirty="0"/>
          </a:p>
        </p:txBody>
      </p:sp>
    </p:spTree>
    <p:extLst>
      <p:ext uri="{BB962C8B-B14F-4D97-AF65-F5344CB8AC3E}">
        <p14:creationId xmlns:p14="http://schemas.microsoft.com/office/powerpoint/2010/main" val="3620392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ADE1-1837-C5DD-165B-E512CE7778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E18597-744E-DE1A-B11A-47FEF0D0DDF0}"/>
              </a:ext>
            </a:extLst>
          </p:cNvPr>
          <p:cNvSpPr>
            <a:spLocks noGrp="1"/>
          </p:cNvSpPr>
          <p:nvPr>
            <p:ph type="title"/>
          </p:nvPr>
        </p:nvSpPr>
        <p:spPr/>
        <p:txBody>
          <a:bodyPr/>
          <a:lstStyle/>
          <a:p>
            <a:r>
              <a:rPr kumimoji="1" lang="en-US" altLang="zh-CN" dirty="0"/>
              <a:t>Linear regression from a probability perspective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42489A-5379-6A04-E0A5-5864BC706F5E}"/>
                  </a:ext>
                </a:extLst>
              </p:cNvPr>
              <p:cNvSpPr>
                <a:spLocks noGrp="1"/>
              </p:cNvSpPr>
              <p:nvPr>
                <p:ph idx="1"/>
              </p:nvPr>
            </p:nvSpPr>
            <p:spPr/>
            <p:txBody>
              <a:bodyPr/>
              <a:lstStyle/>
              <a:p>
                <a:r>
                  <a:rPr kumimoji="1" lang="en" altLang="zh-CN" dirty="0">
                    <a:latin typeface="Arial" panose="020B0604020202020204" pitchFamily="34" charset="0"/>
                  </a:rPr>
                  <a:t>Assuming label </a:t>
                </a:r>
                <a14:m>
                  <m:oMath xmlns:m="http://schemas.openxmlformats.org/officeDocument/2006/math">
                    <m:r>
                      <a:rPr kumimoji="1" lang="en" altLang="zh-CN" i="1" dirty="0" smtClean="0">
                        <a:latin typeface="Cambria Math" panose="02040503050406030204" pitchFamily="18" charset="0"/>
                      </a:rPr>
                      <m:t>𝑦</m:t>
                    </m:r>
                  </m:oMath>
                </a14:m>
                <a:r>
                  <a:rPr kumimoji="1" lang="en" altLang="zh-CN" dirty="0">
                    <a:latin typeface="Arial" panose="020B0604020202020204" pitchFamily="34" charset="0"/>
                  </a:rPr>
                  <a:t> is a </a:t>
                </a:r>
                <a:r>
                  <a:rPr kumimoji="1" lang="en" altLang="zh-CN" dirty="0" err="1">
                    <a:latin typeface="Arial" panose="020B0604020202020204" pitchFamily="34" charset="0"/>
                  </a:rPr>
                  <a:t>r.v.</a:t>
                </a:r>
                <a:r>
                  <a:rPr kumimoji="1" lang="en" altLang="zh-CN" dirty="0">
                    <a:latin typeface="Arial" panose="020B0604020202020204" pitchFamily="34" charset="0"/>
                  </a:rPr>
                  <a:t>, which</a:t>
                </a:r>
                <a:r>
                  <a:rPr kumimoji="1" lang="zh-CN" altLang="en-US" dirty="0">
                    <a:latin typeface="Arial" panose="020B0604020202020204" pitchFamily="34" charset="0"/>
                  </a:rPr>
                  <a:t> </a:t>
                </a:r>
                <a:r>
                  <a:rPr kumimoji="1" lang="en-US" altLang="zh-CN" dirty="0">
                    <a:latin typeface="Arial" panose="020B0604020202020204" pitchFamily="34" charset="0"/>
                  </a:rPr>
                  <a:t>follows the Gaussian distribution</a:t>
                </a:r>
                <a:r>
                  <a:rPr kumimoji="1" lang="en" altLang="zh-CN" dirty="0">
                    <a:latin typeface="Arial" panose="020B0604020202020204" pitchFamily="34" charset="0"/>
                  </a:rPr>
                  <a:t> with the average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𝑥</m:t>
                    </m:r>
                  </m:oMath>
                </a14:m>
                <a:r>
                  <a:rPr kumimoji="1" lang="en-US" altLang="zh-CN" dirty="0">
                    <a:latin typeface="Arial" panose="020B0604020202020204" pitchFamily="34" charset="0"/>
                  </a:rPr>
                  <a:t> and variance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𝜎</m:t>
                        </m:r>
                      </m:e>
                      <m:sup>
                        <m:r>
                          <a:rPr kumimoji="1" lang="en-US" altLang="zh-CN" b="0" i="1" smtClean="0">
                            <a:latin typeface="Cambria Math" panose="02040503050406030204" pitchFamily="18" charset="0"/>
                          </a:rPr>
                          <m:t>2</m:t>
                        </m:r>
                      </m:sup>
                    </m:sSup>
                  </m:oMath>
                </a14:m>
                <a:endParaRPr kumimoji="1" lang="en-US"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6742489A-5379-6A04-E0A5-5864BC706F5E}"/>
                  </a:ext>
                </a:extLst>
              </p:cNvPr>
              <p:cNvSpPr>
                <a:spLocks noGrp="1" noRot="1" noChangeAspect="1" noMove="1" noResize="1" noEditPoints="1" noAdjustHandles="1" noChangeArrowheads="1" noChangeShapeType="1" noTextEdit="1"/>
              </p:cNvSpPr>
              <p:nvPr>
                <p:ph idx="1"/>
              </p:nvPr>
            </p:nvSpPr>
            <p:spPr>
              <a:blipFill>
                <a:blip r:embed="rId3"/>
                <a:stretch>
                  <a:fillRect l="-925" t="-14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2559811-5192-1A1B-3AA1-7538A1ADCEF3}"/>
              </a:ext>
            </a:extLst>
          </p:cNvPr>
          <p:cNvPicPr>
            <a:picLocks noChangeAspect="1"/>
          </p:cNvPicPr>
          <p:nvPr/>
        </p:nvPicPr>
        <p:blipFill>
          <a:blip r:embed="rId4"/>
          <a:stretch>
            <a:fillRect/>
          </a:stretch>
        </p:blipFill>
        <p:spPr>
          <a:xfrm>
            <a:off x="848828" y="2133600"/>
            <a:ext cx="10494344" cy="3388355"/>
          </a:xfrm>
          <a:prstGeom prst="rect">
            <a:avLst/>
          </a:prstGeom>
        </p:spPr>
      </p:pic>
    </p:spTree>
    <p:extLst>
      <p:ext uri="{BB962C8B-B14F-4D97-AF65-F5344CB8AC3E}">
        <p14:creationId xmlns:p14="http://schemas.microsoft.com/office/powerpoint/2010/main" val="3638509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ED2EC-6559-B3D9-D213-35973A27F53E}"/>
              </a:ext>
            </a:extLst>
          </p:cNvPr>
          <p:cNvSpPr>
            <a:spLocks noGrp="1"/>
          </p:cNvSpPr>
          <p:nvPr>
            <p:ph type="title"/>
          </p:nvPr>
        </p:nvSpPr>
        <p:spPr/>
        <p:txBody>
          <a:bodyPr/>
          <a:lstStyle/>
          <a:p>
            <a:r>
              <a:rPr kumimoji="1" lang="en-US" altLang="zh-CN" dirty="0"/>
              <a:t>Likelihood Function</a:t>
            </a:r>
            <a:r>
              <a:rPr kumimoji="1" lang="zh-CN" altLang="en-US" dirty="0"/>
              <a:t> </a:t>
            </a:r>
            <a:r>
              <a:rPr kumimoji="1" lang="en-US" altLang="zh-CN" dirty="0"/>
              <a:t>(</a:t>
            </a:r>
            <a:r>
              <a:rPr kumimoji="1" lang="zh-CN" altLang="en-US" dirty="0"/>
              <a:t>似然函数</a:t>
            </a:r>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E19B75-E281-4904-735E-893DAC3A990D}"/>
                  </a:ext>
                </a:extLst>
              </p:cNvPr>
              <p:cNvSpPr>
                <a:spLocks noGrp="1"/>
              </p:cNvSpPr>
              <p:nvPr>
                <p:ph idx="1"/>
              </p:nvPr>
            </p:nvSpPr>
            <p:spPr/>
            <p:txBody>
              <a:bodyPr/>
              <a:lstStyle/>
              <a:p>
                <a:r>
                  <a:rPr kumimoji="1" lang="en" altLang="zh-CN" dirty="0">
                    <a:latin typeface="Arial" panose="020B0604020202020204" pitchFamily="34" charset="0"/>
                  </a:rPr>
                  <a:t>The likelihood function is a function of the parameter </a:t>
                </a:r>
                <a14:m>
                  <m:oMath xmlns:m="http://schemas.openxmlformats.org/officeDocument/2006/math">
                    <m:r>
                      <a:rPr kumimoji="1" lang="en" altLang="zh-CN" i="1" dirty="0" smtClean="0">
                        <a:latin typeface="Cambria Math" panose="02040503050406030204" pitchFamily="18" charset="0"/>
                      </a:rPr>
                      <m:t>𝑤</m:t>
                    </m:r>
                  </m:oMath>
                </a14:m>
                <a:r>
                  <a:rPr kumimoji="1" lang="en" altLang="zh-CN" dirty="0">
                    <a:latin typeface="Arial" panose="020B0604020202020204" pitchFamily="34" charset="0"/>
                  </a:rPr>
                  <a:t> about the statistical model </a:t>
                </a:r>
                <a14:m>
                  <m:oMath xmlns:m="http://schemas.openxmlformats.org/officeDocument/2006/math">
                    <m:r>
                      <a:rPr kumimoji="1" lang="en" altLang="zh-CN" i="1" dirty="0" smtClean="0">
                        <a:latin typeface="Cambria Math" panose="02040503050406030204" pitchFamily="18" charset="0"/>
                      </a:rPr>
                      <m:t>𝑝</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𝑥</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𝑤</m:t>
                    </m:r>
                    <m:r>
                      <a:rPr kumimoji="1" lang="en" altLang="zh-CN" i="1" dirty="0" smtClean="0">
                        <a:latin typeface="Cambria Math" panose="02040503050406030204" pitchFamily="18" charset="0"/>
                      </a:rPr>
                      <m:t>)</m:t>
                    </m:r>
                  </m:oMath>
                </a14:m>
                <a:endParaRPr kumimoji="1" lang="en" altLang="zh-CN" dirty="0">
                  <a:latin typeface="Arial" panose="020B0604020202020204" pitchFamily="34" charset="0"/>
                </a:endParaRPr>
              </a:p>
              <a:p>
                <a:pPr lvl="1"/>
                <a:r>
                  <a:rPr lang="en" altLang="zh-CN" b="0" i="0" dirty="0">
                    <a:solidFill>
                      <a:srgbClr val="333333"/>
                    </a:solidFill>
                    <a:effectLst/>
                    <a:latin typeface="Arial" panose="020B0604020202020204" pitchFamily="34" charset="0"/>
                    <a:cs typeface="Arial" panose="020B0604020202020204" pitchFamily="34" charset="0"/>
                  </a:rPr>
                  <a:t>Probability </a:t>
                </a:r>
                <a14:m>
                  <m:oMath xmlns:m="http://schemas.openxmlformats.org/officeDocument/2006/math">
                    <m:r>
                      <a:rPr kumimoji="1" lang="en" altLang="zh-CN" i="1" dirty="0" smtClean="0">
                        <a:latin typeface="Cambria Math" panose="02040503050406030204" pitchFamily="18" charset="0"/>
                      </a:rPr>
                      <m:t>𝑝</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𝑥</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𝑤</m:t>
                    </m:r>
                    <m:r>
                      <a:rPr kumimoji="1" lang="en" altLang="zh-CN" i="1" dirty="0" smtClean="0">
                        <a:latin typeface="Cambria Math" panose="02040503050406030204" pitchFamily="18" charset="0"/>
                      </a:rPr>
                      <m:t>)</m:t>
                    </m:r>
                  </m:oMath>
                </a14:m>
                <a:r>
                  <a:rPr kumimoji="1" lang="en" altLang="zh-CN" dirty="0">
                    <a:latin typeface="Arial" panose="020B0604020202020204" pitchFamily="34" charset="0"/>
                    <a:cs typeface="Arial" panose="020B0604020202020204" pitchFamily="34" charset="0"/>
                  </a:rPr>
                  <a:t> </a:t>
                </a:r>
                <a:r>
                  <a:rPr lang="en" altLang="zh-CN" b="0" i="0" dirty="0">
                    <a:solidFill>
                      <a:srgbClr val="333333"/>
                    </a:solidFill>
                    <a:effectLst/>
                    <a:latin typeface="Arial" panose="020B0604020202020204" pitchFamily="34" charset="0"/>
                    <a:cs typeface="Arial" panose="020B0604020202020204" pitchFamily="34" charset="0"/>
                  </a:rPr>
                  <a:t>describes the distribution of the random variable </a:t>
                </a:r>
                <a14:m>
                  <m:oMath xmlns:m="http://schemas.openxmlformats.org/officeDocument/2006/math">
                    <m:r>
                      <a:rPr lang="en" altLang="zh-CN" b="0" i="1" dirty="0" smtClean="0">
                        <a:solidFill>
                          <a:srgbClr val="333333"/>
                        </a:solidFill>
                        <a:effectLst/>
                        <a:latin typeface="Cambria Math" panose="02040503050406030204" pitchFamily="18" charset="0"/>
                      </a:rPr>
                      <m:t>𝑥</m:t>
                    </m:r>
                  </m:oMath>
                </a14:m>
                <a:r>
                  <a:rPr lang="en" altLang="zh-CN" b="0" i="0" dirty="0">
                    <a:solidFill>
                      <a:srgbClr val="333333"/>
                    </a:solidFill>
                    <a:effectLst/>
                    <a:latin typeface="Arial" panose="020B0604020202020204" pitchFamily="34" charset="0"/>
                    <a:cs typeface="Arial" panose="020B0604020202020204" pitchFamily="34" charset="0"/>
                  </a:rPr>
                  <a:t> when the parameter </a:t>
                </a:r>
                <a14:m>
                  <m:oMath xmlns:m="http://schemas.openxmlformats.org/officeDocument/2006/math">
                    <m:r>
                      <a:rPr lang="en" altLang="zh-CN" b="0" i="1" dirty="0" smtClean="0">
                        <a:solidFill>
                          <a:srgbClr val="333333"/>
                        </a:solidFill>
                        <a:effectLst/>
                        <a:latin typeface="Cambria Math" panose="02040503050406030204" pitchFamily="18" charset="0"/>
                      </a:rPr>
                      <m:t>𝑤</m:t>
                    </m:r>
                  </m:oMath>
                </a14:m>
                <a:r>
                  <a:rPr lang="en" altLang="zh-CN" b="0" i="0" dirty="0">
                    <a:solidFill>
                      <a:srgbClr val="333333"/>
                    </a:solidFill>
                    <a:effectLst/>
                    <a:latin typeface="Arial" panose="020B0604020202020204" pitchFamily="34" charset="0"/>
                    <a:cs typeface="Arial" panose="020B0604020202020204" pitchFamily="34" charset="0"/>
                  </a:rPr>
                  <a:t> is fixed.</a:t>
                </a:r>
              </a:p>
              <a:p>
                <a:pPr lvl="1"/>
                <a:r>
                  <a:rPr lang="en" altLang="zh-CN" b="0" i="0" dirty="0">
                    <a:solidFill>
                      <a:srgbClr val="333333"/>
                    </a:solidFill>
                    <a:effectLst/>
                    <a:latin typeface="Arial" panose="020B0604020202020204" pitchFamily="34" charset="0"/>
                    <a:cs typeface="Arial" panose="020B0604020202020204" pitchFamily="34" charset="0"/>
                  </a:rPr>
                  <a:t>Likelihood </a:t>
                </a:r>
                <a14:m>
                  <m:oMath xmlns:m="http://schemas.openxmlformats.org/officeDocument/2006/math">
                    <m:r>
                      <a:rPr kumimoji="1" lang="en" altLang="zh-CN" i="1" dirty="0" smtClean="0">
                        <a:latin typeface="Cambria Math" panose="02040503050406030204" pitchFamily="18" charset="0"/>
                      </a:rPr>
                      <m:t>𝑝</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𝑥</m:t>
                    </m:r>
                    <m:r>
                      <a:rPr kumimoji="1" lang="en" altLang="zh-CN" i="1" dirty="0" smtClean="0">
                        <a:latin typeface="Cambria Math" panose="02040503050406030204" pitchFamily="18" charset="0"/>
                      </a:rPr>
                      <m:t>;</m:t>
                    </m:r>
                    <m:r>
                      <a:rPr kumimoji="1" lang="en" altLang="zh-CN" i="1" dirty="0" smtClean="0">
                        <a:latin typeface="Cambria Math" panose="02040503050406030204" pitchFamily="18" charset="0"/>
                      </a:rPr>
                      <m:t>𝑤</m:t>
                    </m:r>
                    <m:r>
                      <a:rPr kumimoji="1" lang="en" altLang="zh-CN" i="1" dirty="0" smtClean="0">
                        <a:latin typeface="Cambria Math" panose="02040503050406030204" pitchFamily="18" charset="0"/>
                      </a:rPr>
                      <m:t>) </m:t>
                    </m:r>
                  </m:oMath>
                </a14:m>
                <a:r>
                  <a:rPr lang="en" altLang="zh-CN" b="0" i="0" dirty="0">
                    <a:solidFill>
                      <a:srgbClr val="333333"/>
                    </a:solidFill>
                    <a:effectLst/>
                    <a:latin typeface="Arial" panose="020B0604020202020204" pitchFamily="34" charset="0"/>
                    <a:cs typeface="Arial" panose="020B0604020202020204" pitchFamily="34" charset="0"/>
                  </a:rPr>
                  <a:t>describes the influence of different parameters </a:t>
                </a:r>
                <a14:m>
                  <m:oMath xmlns:m="http://schemas.openxmlformats.org/officeDocument/2006/math">
                    <m:r>
                      <a:rPr lang="en" altLang="zh-CN" i="1" dirty="0">
                        <a:solidFill>
                          <a:srgbClr val="333333"/>
                        </a:solidFill>
                        <a:latin typeface="Cambria Math" panose="02040503050406030204" pitchFamily="18" charset="0"/>
                      </a:rPr>
                      <m:t>𝑤</m:t>
                    </m:r>
                  </m:oMath>
                </a14:m>
                <a:r>
                  <a:rPr lang="en" altLang="zh-CN" b="0" i="0" dirty="0">
                    <a:solidFill>
                      <a:srgbClr val="333333"/>
                    </a:solidFill>
                    <a:effectLst/>
                    <a:latin typeface="Arial" panose="020B0604020202020204" pitchFamily="34" charset="0"/>
                    <a:cs typeface="Arial" panose="020B0604020202020204" pitchFamily="34" charset="0"/>
                  </a:rPr>
                  <a:t> on the distribution of a known random variable </a:t>
                </a:r>
                <a14:m>
                  <m:oMath xmlns:m="http://schemas.openxmlformats.org/officeDocument/2006/math">
                    <m:r>
                      <a:rPr lang="en" altLang="zh-CN" i="1" dirty="0">
                        <a:solidFill>
                          <a:srgbClr val="333333"/>
                        </a:solidFill>
                        <a:latin typeface="Cambria Math" panose="02040503050406030204" pitchFamily="18" charset="0"/>
                      </a:rPr>
                      <m:t>𝑥</m:t>
                    </m:r>
                  </m:oMath>
                </a14:m>
                <a:r>
                  <a:rPr lang="en" altLang="zh-CN" b="0" i="0" dirty="0">
                    <a:solidFill>
                      <a:srgbClr val="333333"/>
                    </a:solidFill>
                    <a:effectLst/>
                    <a:latin typeface="Arial" panose="020B0604020202020204" pitchFamily="34" charset="0"/>
                    <a:cs typeface="Arial" panose="020B0604020202020204" pitchFamily="34" charset="0"/>
                  </a:rPr>
                  <a:t>.</a:t>
                </a:r>
                <a:endParaRPr kumimoji="1" lang="en" altLang="zh-CN" dirty="0">
                  <a:latin typeface="Arial" panose="020B0604020202020204" pitchFamily="34" charset="0"/>
                  <a:cs typeface="Arial" panose="020B0604020202020204" pitchFamily="34" charset="0"/>
                </a:endParaRPr>
              </a:p>
              <a:p>
                <a:endParaRPr kumimoji="1" lang="en"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B5E19B75-E281-4904-735E-893DAC3A990D}"/>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655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5.8"/>
</p:tagLst>
</file>

<file path=ppt/tags/tag2.xml><?xml version="1.0" encoding="utf-8"?>
<p:tagLst xmlns:a="http://schemas.openxmlformats.org/drawingml/2006/main" xmlns:r="http://schemas.openxmlformats.org/officeDocument/2006/relationships" xmlns:p="http://schemas.openxmlformats.org/presentationml/2006/main">
  <p:tag name="TIMING" val="|25.6|74.9"/>
</p:tagLst>
</file>

<file path=ppt/tags/tag3.xml><?xml version="1.0" encoding="utf-8"?>
<p:tagLst xmlns:a="http://schemas.openxmlformats.org/drawingml/2006/main" xmlns:r="http://schemas.openxmlformats.org/officeDocument/2006/relationships" xmlns:p="http://schemas.openxmlformats.org/presentationml/2006/main">
  <p:tag name="TIMING" val="|31.6"/>
</p:tagLst>
</file>

<file path=ppt/tags/tag4.xml><?xml version="1.0" encoding="utf-8"?>
<p:tagLst xmlns:a="http://schemas.openxmlformats.org/drawingml/2006/main" xmlns:r="http://schemas.openxmlformats.org/officeDocument/2006/relationships" xmlns:p="http://schemas.openxmlformats.org/presentationml/2006/main">
  <p:tag name="TIMING" val="|3.6|4.6|53.4|13.1"/>
</p:tagLst>
</file>

<file path=ppt/tags/tag5.xml><?xml version="1.0" encoding="utf-8"?>
<p:tagLst xmlns:a="http://schemas.openxmlformats.org/drawingml/2006/main" xmlns:r="http://schemas.openxmlformats.org/officeDocument/2006/relationships" xmlns:p="http://schemas.openxmlformats.org/presentationml/2006/main">
  <p:tag name="TIMING" val="|234.3"/>
</p:tagLst>
</file>

<file path=ppt/tags/tag6.xml><?xml version="1.0" encoding="utf-8"?>
<p:tagLst xmlns:a="http://schemas.openxmlformats.org/drawingml/2006/main" xmlns:r="http://schemas.openxmlformats.org/officeDocument/2006/relationships" xmlns:p="http://schemas.openxmlformats.org/presentationml/2006/main">
  <p:tag name="TIMING" val="|57.2"/>
</p:tagLst>
</file>

<file path=ppt/tags/tag7.xml><?xml version="1.0" encoding="utf-8"?>
<p:tagLst xmlns:a="http://schemas.openxmlformats.org/drawingml/2006/main" xmlns:r="http://schemas.openxmlformats.org/officeDocument/2006/relationships" xmlns:p="http://schemas.openxmlformats.org/presentationml/2006/main">
  <p:tag name="TIMING" val="|20.9|88.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B042AB1-EF8A-4915-9F38-6117E79ADC67}" vid="{B3B2D6D2-5722-443C-8BAE-6F7078B4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37413</TotalTime>
  <Words>6050</Words>
  <Application>Microsoft Office PowerPoint</Application>
  <PresentationFormat>宽屏</PresentationFormat>
  <Paragraphs>691</Paragraphs>
  <Slides>118</Slides>
  <Notes>40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118</vt:i4>
      </vt:variant>
    </vt:vector>
  </HeadingPairs>
  <TitlesOfParts>
    <vt:vector size="139" baseType="lpstr">
      <vt:lpstr>CMMI10</vt:lpstr>
      <vt:lpstr>CMMIB10</vt:lpstr>
      <vt:lpstr>CMR10</vt:lpstr>
      <vt:lpstr>CMSY10</vt:lpstr>
      <vt:lpstr>Courier</vt:lpstr>
      <vt:lpstr>Helvetica Neue</vt:lpstr>
      <vt:lpstr>Lucida Grande</vt:lpstr>
      <vt:lpstr>ＭＳ Ｐゴシック</vt:lpstr>
      <vt:lpstr>PingFang SC</vt:lpstr>
      <vt:lpstr>华文楷体</vt:lpstr>
      <vt:lpstr>Arial</vt:lpstr>
      <vt:lpstr>Calibri</vt:lpstr>
      <vt:lpstr>Cambria Math</vt:lpstr>
      <vt:lpstr>Helvetica</vt:lpstr>
      <vt:lpstr>Symbol</vt:lpstr>
      <vt:lpstr>Times New Roman</vt:lpstr>
      <vt:lpstr>Wingdings</vt:lpstr>
      <vt:lpstr>Wingdings 3</vt:lpstr>
      <vt:lpstr>my</vt:lpstr>
      <vt:lpstr>方程式</vt:lpstr>
      <vt:lpstr>Equation</vt:lpstr>
      <vt:lpstr>PowerPoint 演示文稿</vt:lpstr>
      <vt:lpstr>Chapter 2: Statistical Learning</vt:lpstr>
      <vt:lpstr>Machine Learning ≈ Construct a mapping function (rule)</vt:lpstr>
      <vt:lpstr>Definition of ML</vt:lpstr>
      <vt:lpstr>Four Elements in Machine Learning</vt:lpstr>
      <vt:lpstr>Model</vt:lpstr>
      <vt:lpstr>Learning Rules</vt:lpstr>
      <vt:lpstr>Learning Rules</vt:lpstr>
      <vt:lpstr>Learning Rules</vt:lpstr>
      <vt:lpstr>Optimization Problems</vt:lpstr>
      <vt:lpstr>Gradient Descent (梯度下降法)</vt:lpstr>
      <vt:lpstr>Learning rate is a very important Hyperparameter!</vt:lpstr>
      <vt:lpstr>Stochastic Gradient Descent (SGD, 随机梯度下降法）</vt:lpstr>
      <vt:lpstr>Stochastic Gradient Descent</vt:lpstr>
      <vt:lpstr>Machine Learning = Optimization?</vt:lpstr>
      <vt:lpstr>Generalization Error (泛化误差)</vt:lpstr>
      <vt:lpstr>How to reduce generalization errors?</vt:lpstr>
      <vt:lpstr>Regularization (正则化)</vt:lpstr>
      <vt:lpstr>2.1 Linear Regression</vt:lpstr>
      <vt:lpstr>Regression (回归)</vt:lpstr>
      <vt:lpstr>Linear Regression (线性回归)</vt:lpstr>
      <vt:lpstr>Empirical Risk Minimization (ERM）</vt:lpstr>
      <vt:lpstr>Matrix Calculus</vt:lpstr>
      <vt:lpstr>经验风险最小化</vt:lpstr>
      <vt:lpstr>Structure Risk Minimization (结构风险最小化, SRM）</vt:lpstr>
      <vt:lpstr>Variant: Log-linear regression</vt:lpstr>
      <vt:lpstr>Curve Fitting (曲线拟合)</vt:lpstr>
      <vt:lpstr>Polynomial Curve Fitting (多项式曲线拟合)</vt:lpstr>
      <vt:lpstr>Loss function</vt:lpstr>
      <vt:lpstr>How to Choose Polynomial Degree?</vt:lpstr>
      <vt:lpstr>How to Choose Polynomial Degree?</vt:lpstr>
      <vt:lpstr>Control Overfitting: Regularization</vt:lpstr>
      <vt:lpstr>Control Overfitting: Regularization</vt:lpstr>
      <vt:lpstr>Control Overfitting: Increase training samples</vt:lpstr>
      <vt:lpstr>2.2 Probability Distribution</vt:lpstr>
      <vt:lpstr>Some Basic Concepts about Probability</vt:lpstr>
      <vt:lpstr>Random Variable</vt:lpstr>
      <vt:lpstr>Random Variable</vt:lpstr>
      <vt:lpstr>Random Variable</vt:lpstr>
      <vt:lpstr>Random Variable</vt:lpstr>
      <vt:lpstr>Random Vector</vt:lpstr>
      <vt:lpstr>Marginal Distribution</vt:lpstr>
      <vt:lpstr>Conditional Probability</vt:lpstr>
      <vt:lpstr>An example of conditional probability</vt:lpstr>
      <vt:lpstr>Sampling</vt:lpstr>
      <vt:lpstr>How to conduct random sampling?</vt:lpstr>
      <vt:lpstr>How to conduct random sampling?</vt:lpstr>
      <vt:lpstr>Expectation</vt:lpstr>
      <vt:lpstr>Law of Large Numbers</vt:lpstr>
      <vt:lpstr>2.3 Naïve Bayes Classification</vt:lpstr>
      <vt:lpstr>Bayesian classification</vt:lpstr>
      <vt:lpstr>Applying Bayes’ rule</vt:lpstr>
      <vt:lpstr>Computing probabilities</vt:lpstr>
      <vt:lpstr>Conditional Independence Assumption</vt:lpstr>
      <vt:lpstr>Final Naïve Bayesian Classifier</vt:lpstr>
      <vt:lpstr>Classify a test instance</vt:lpstr>
      <vt:lpstr>An Example</vt:lpstr>
      <vt:lpstr>An Example (cont …)</vt:lpstr>
      <vt:lpstr>Additional Issues</vt:lpstr>
      <vt:lpstr>On naïve Bayesian classifier</vt:lpstr>
      <vt:lpstr>Naïve Bayes on Text Classification</vt:lpstr>
      <vt:lpstr>The bag of words representation</vt:lpstr>
      <vt:lpstr>The bag of words representation: using a subset of words</vt:lpstr>
      <vt:lpstr>The bag of words representation</vt:lpstr>
      <vt:lpstr>Bayes’ Rule Applied to Documents and Classes</vt:lpstr>
      <vt:lpstr>A General Workflow of Text Classification</vt:lpstr>
      <vt:lpstr>A Simple Example</vt:lpstr>
      <vt:lpstr>A Simple Example</vt:lpstr>
      <vt:lpstr>A Simple Example</vt:lpstr>
      <vt:lpstr>A Simple Example</vt:lpstr>
      <vt:lpstr>2.4 Evaluation of Classifiers</vt:lpstr>
      <vt:lpstr>Evaluating classification methods</vt:lpstr>
      <vt:lpstr>Evaluation methods</vt:lpstr>
      <vt:lpstr>Evaluation methods (cont…)</vt:lpstr>
      <vt:lpstr>Evaluation methods (cont…)</vt:lpstr>
      <vt:lpstr>Evaluation methods (cont…)</vt:lpstr>
      <vt:lpstr>Evaluation methods (cont…)</vt:lpstr>
      <vt:lpstr>Early Stop</vt:lpstr>
      <vt:lpstr>Classification measures</vt:lpstr>
      <vt:lpstr>Precision and recall measures</vt:lpstr>
      <vt:lpstr>Precision and recall measures (cont…)</vt:lpstr>
      <vt:lpstr>An example</vt:lpstr>
      <vt:lpstr>P-R Curve</vt:lpstr>
      <vt:lpstr>F1-value (also called F1-score)</vt:lpstr>
      <vt:lpstr>Which one should we use, P or R?</vt:lpstr>
      <vt:lpstr>Receive operating characteristics curve</vt:lpstr>
      <vt:lpstr>Sensitivity and Specificity</vt:lpstr>
      <vt:lpstr>Example ROC curves</vt:lpstr>
      <vt:lpstr>Area under the curve (AUC)</vt:lpstr>
      <vt:lpstr>Drawing an ROC curve</vt:lpstr>
      <vt:lpstr>Drawing an ROC curve</vt:lpstr>
      <vt:lpstr>Another evaluation method: Scoring and ranking</vt:lpstr>
      <vt:lpstr>Ranking and lift analysis</vt:lpstr>
      <vt:lpstr>An example</vt:lpstr>
      <vt:lpstr>An example</vt:lpstr>
      <vt:lpstr>Lift Curve</vt:lpstr>
      <vt:lpstr>2.5 Linear Regression from a Probability Perspective</vt:lpstr>
      <vt:lpstr>Linear regression from a probability perspective</vt:lpstr>
      <vt:lpstr>Likelihood Function (似然函数)</vt:lpstr>
      <vt:lpstr>Maximum Likelihood Estimation (MLE)</vt:lpstr>
      <vt:lpstr>Likelihood Function in Linear Regression</vt:lpstr>
      <vt:lpstr>Bayesian Perspective</vt:lpstr>
      <vt:lpstr>Basic Idea of Probability</vt:lpstr>
      <vt:lpstr>Bayesian Estimation</vt:lpstr>
      <vt:lpstr>Maximum A Posteriori Estimation (MAP)</vt:lpstr>
      <vt:lpstr>Conclusion</vt:lpstr>
      <vt:lpstr>2.6 Bias-Variance Decomposition</vt:lpstr>
      <vt:lpstr>How to select a suitable model?</vt:lpstr>
      <vt:lpstr>Bias-Variance Decomposition</vt:lpstr>
      <vt:lpstr>Bias-Variance Decomposition</vt:lpstr>
      <vt:lpstr>Bias-Variance Decomposition</vt:lpstr>
      <vt:lpstr>Model Selection: Deviation and Variance</vt:lpstr>
      <vt:lpstr>Common Theorems</vt:lpstr>
      <vt:lpstr>Common Theorems</vt:lpstr>
      <vt:lpstr>Common Theorems</vt:lpstr>
      <vt:lpstr>Inductive Bias (归纳偏置)</vt:lpstr>
      <vt:lpstr>PAC Learning</vt:lpstr>
      <vt:lpstr>Sample Complexity</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文锐 潘</cp:lastModifiedBy>
  <cp:revision>2130</cp:revision>
  <dcterms:created xsi:type="dcterms:W3CDTF">2009-03-19T21:17:53Z</dcterms:created>
  <dcterms:modified xsi:type="dcterms:W3CDTF">2026-01-02T12:10:15Z</dcterms:modified>
</cp:coreProperties>
</file>